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Ex1.xml" ContentType="application/vnd.ms-office.chartex+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charts/chartEx2.xml" ContentType="application/vnd.ms-office.chartex+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9" r:id="rId3"/>
    <p:sldId id="257" r:id="rId4"/>
    <p:sldId id="258" r:id="rId5"/>
    <p:sldId id="260" r:id="rId6"/>
    <p:sldId id="261" r:id="rId7"/>
    <p:sldId id="262" r:id="rId8"/>
    <p:sldId id="263" r:id="rId9"/>
    <p:sldId id="264" r:id="rId10"/>
    <p:sldId id="265" r:id="rId11"/>
    <p:sldId id="266" r:id="rId12"/>
    <p:sldId id="268"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56"/>
    <p:restoredTop sz="94650"/>
  </p:normalViewPr>
  <p:slideViewPr>
    <p:cSldViewPr snapToGrid="0">
      <p:cViewPr varScale="1">
        <p:scale>
          <a:sx n="115" d="100"/>
          <a:sy n="115" d="100"/>
        </p:scale>
        <p:origin x="232"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D:\WINTER%2021_22\PhD\leprosy\statistics.xlsx" TargetMode="External"/><Relationship Id="rId2" Type="http://schemas.microsoft.com/office/2011/relationships/chartColorStyle" Target="colors1.xml"/><Relationship Id="rId1" Type="http://schemas.microsoft.com/office/2011/relationships/chartStyle" Target="style1.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oleObject" Target="file:///D:\Biji\vit\fund\karigiri-icmr\mlteam\New%20Microsoft%20Excel%20Worksheet.xlsx" TargetMode="External"/><Relationship Id="rId4" Type="http://schemas.openxmlformats.org/officeDocument/2006/relationships/themeOverride" Target="../theme/themeOverride1.xml"/></Relationships>
</file>

<file path=ppt/charts/_rels/chartEx2.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D:\Biji\vit\fund\karigiri-icmr\mlteam\New%20Microsoft%20Excel%20Worksheet.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r>
              <a:rPr lang="en-IN" sz="1200" b="1"/>
              <a:t>Prevalence of Leprosy in India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dk1"/>
              </a:solidFill>
              <a:latin typeface="+mn-lt"/>
              <a:ea typeface="+mn-ea"/>
              <a:cs typeface="+mn-cs"/>
            </a:defRPr>
          </a:pPr>
          <a:endParaRPr lang="en-US"/>
        </a:p>
      </c:txPr>
    </c:title>
    <c:autoTitleDeleted val="0"/>
    <c:plotArea>
      <c:layout/>
      <c:barChart>
        <c:barDir val="col"/>
        <c:grouping val="clustered"/>
        <c:varyColors val="0"/>
        <c:ser>
          <c:idx val="0"/>
          <c:order val="0"/>
          <c:tx>
            <c:strRef>
              <c:f>[statistics.xlsx]Sheet1!$A$2</c:f>
              <c:strCache>
                <c:ptCount val="1"/>
                <c:pt idx="0">
                  <c:v>2020</c:v>
                </c:pt>
              </c:strCache>
            </c:strRef>
          </c:tx>
          <c:spPr>
            <a:solidFill>
              <a:schemeClr val="accent1"/>
            </a:solidFill>
            <a:ln>
              <a:noFill/>
            </a:ln>
            <a:effectLst/>
          </c:spPr>
          <c:invertIfNegative val="0"/>
          <c:cat>
            <c:strRef>
              <c:f>[statistics.xlsx]Sheet1!$B$1:$C$1</c:f>
              <c:strCache>
                <c:ptCount val="2"/>
                <c:pt idx="0">
                  <c:v>New Cases detected</c:v>
                </c:pt>
                <c:pt idx="1">
                  <c:v>Child cases detected</c:v>
                </c:pt>
              </c:strCache>
            </c:strRef>
          </c:cat>
          <c:val>
            <c:numRef>
              <c:f>[statistics.xlsx]Sheet1!$B$2:$C$2</c:f>
              <c:numCache>
                <c:formatCode>General</c:formatCode>
                <c:ptCount val="2"/>
                <c:pt idx="0">
                  <c:v>50505</c:v>
                </c:pt>
                <c:pt idx="1">
                  <c:v>2914</c:v>
                </c:pt>
              </c:numCache>
            </c:numRef>
          </c:val>
          <c:extLst>
            <c:ext xmlns:c16="http://schemas.microsoft.com/office/drawing/2014/chart" uri="{C3380CC4-5D6E-409C-BE32-E72D297353CC}">
              <c16:uniqueId val="{00000000-F6EC-0E42-9F49-0E6985A4DE21}"/>
            </c:ext>
          </c:extLst>
        </c:ser>
        <c:ser>
          <c:idx val="1"/>
          <c:order val="1"/>
          <c:tx>
            <c:strRef>
              <c:f>[statistics.xlsx]Sheet1!$A$3</c:f>
              <c:strCache>
                <c:ptCount val="1"/>
                <c:pt idx="0">
                  <c:v>2021</c:v>
                </c:pt>
              </c:strCache>
            </c:strRef>
          </c:tx>
          <c:spPr>
            <a:solidFill>
              <a:schemeClr val="accent2"/>
            </a:solidFill>
            <a:ln>
              <a:noFill/>
            </a:ln>
            <a:effectLst/>
          </c:spPr>
          <c:invertIfNegative val="0"/>
          <c:cat>
            <c:strRef>
              <c:f>[statistics.xlsx]Sheet1!$B$1:$C$1</c:f>
              <c:strCache>
                <c:ptCount val="2"/>
                <c:pt idx="0">
                  <c:v>New Cases detected</c:v>
                </c:pt>
                <c:pt idx="1">
                  <c:v>Child cases detected</c:v>
                </c:pt>
              </c:strCache>
            </c:strRef>
          </c:cat>
          <c:val>
            <c:numRef>
              <c:f>[statistics.xlsx]Sheet1!$B$3:$C$3</c:f>
              <c:numCache>
                <c:formatCode>General</c:formatCode>
                <c:ptCount val="2"/>
                <c:pt idx="0">
                  <c:v>22613</c:v>
                </c:pt>
                <c:pt idx="1">
                  <c:v>1616</c:v>
                </c:pt>
              </c:numCache>
            </c:numRef>
          </c:val>
          <c:extLst>
            <c:ext xmlns:c16="http://schemas.microsoft.com/office/drawing/2014/chart" uri="{C3380CC4-5D6E-409C-BE32-E72D297353CC}">
              <c16:uniqueId val="{00000001-F6EC-0E42-9F49-0E6985A4DE21}"/>
            </c:ext>
          </c:extLst>
        </c:ser>
        <c:dLbls>
          <c:showLegendKey val="0"/>
          <c:showVal val="0"/>
          <c:showCatName val="0"/>
          <c:showSerName val="0"/>
          <c:showPercent val="0"/>
          <c:showBubbleSize val="0"/>
        </c:dLbls>
        <c:gapWidth val="219"/>
        <c:overlap val="-27"/>
        <c:axId val="303586616"/>
        <c:axId val="303583088"/>
      </c:barChart>
      <c:catAx>
        <c:axId val="303586616"/>
        <c:scaling>
          <c:orientation val="minMax"/>
        </c:scaling>
        <c:delete val="0"/>
        <c:axPos val="b"/>
        <c:numFmt formatCode="General" sourceLinked="1"/>
        <c:majorTickMark val="none"/>
        <c:minorTickMark val="none"/>
        <c:tickLblPos val="nextTo"/>
        <c:spPr>
          <a:noFill/>
          <a:ln w="6350" cap="flat" cmpd="sng" algn="ctr">
            <a:solidFill>
              <a:schemeClr val="dk1"/>
            </a:solidFill>
            <a:prstDash val="solid"/>
            <a:miter lim="800000"/>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303583088"/>
        <c:crosses val="autoZero"/>
        <c:auto val="1"/>
        <c:lblAlgn val="ctr"/>
        <c:lblOffset val="100"/>
        <c:noMultiLvlLbl val="0"/>
      </c:catAx>
      <c:valAx>
        <c:axId val="303583088"/>
        <c:scaling>
          <c:orientation val="minMax"/>
        </c:scaling>
        <c:delete val="0"/>
        <c:axPos val="l"/>
        <c:majorGridlines>
          <c:spPr>
            <a:ln w="9525" cap="flat" cmpd="dbl" algn="ctr">
              <a:solidFill>
                <a:schemeClr val="tx1"/>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303586616"/>
        <c:crosses val="autoZero"/>
        <c:crossBetween val="between"/>
      </c:valAx>
      <c:spPr>
        <a:noFill/>
        <a:ln>
          <a:solidFill>
            <a:schemeClr val="tx1"/>
          </a:solid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lt1"/>
    </a:solidFill>
    <a:ln w="12700" cap="flat" cmpd="sng" algn="ctr">
      <a:solidFill>
        <a:schemeClr val="dk1"/>
      </a:solidFill>
      <a:prstDash val="solid"/>
      <a:miter lim="800000"/>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Sheet1!$D$86:$D$95</cx:f>
        <cx:lvl ptCount="10" formatCode="General">
          <cx:pt idx="0">272</cx:pt>
          <cx:pt idx="1">623</cx:pt>
          <cx:pt idx="3">139</cx:pt>
          <cx:pt idx="5">129</cx:pt>
          <cx:pt idx="6">175</cx:pt>
          <cx:pt idx="7">326</cx:pt>
          <cx:pt idx="8">602</cx:pt>
        </cx:lvl>
      </cx:numDim>
    </cx:data>
    <cx:data id="1">
      <cx:numDim type="val">
        <cx:f>Sheet1!$E$86:$E$95</cx:f>
        <cx:lvl ptCount="10" formatCode="General">
          <cx:pt idx="0">880</cx:pt>
          <cx:pt idx="1">711</cx:pt>
          <cx:pt idx="2">1403</cx:pt>
          <cx:pt idx="4">1969</cx:pt>
          <cx:pt idx="5">1350</cx:pt>
          <cx:pt idx="7">1173</cx:pt>
          <cx:pt idx="9">361</cx:pt>
        </cx:lvl>
      </cx:numDim>
    </cx:data>
    <cx:data id="2">
      <cx:numDim type="val">
        <cx:f>Sheet1!$F$86:$F$95</cx:f>
        <cx:lvl ptCount="10" formatCode="General">
          <cx:pt idx="0">645</cx:pt>
          <cx:pt idx="1">1023</cx:pt>
          <cx:pt idx="2">1097</cx:pt>
        </cx:lvl>
      </cx:numDim>
    </cx:data>
    <cx:data id="3">
      <cx:numDim type="val">
        <cx:f>Sheet1!$G$86:$G$95</cx:f>
        <cx:lvl ptCount="10" formatCode="General">
          <cx:pt idx="0">1097</cx:pt>
          <cx:pt idx="1">1068</cx:pt>
          <cx:pt idx="3">2647</cx:pt>
        </cx:lvl>
      </cx:numDim>
    </cx:data>
  </cx:chartData>
  <cx:chart>
    <cx:title pos="t" align="ctr" overlay="0">
      <cx:tx>
        <cx:txData>
          <cx:v>Bacterial Count </cx:v>
        </cx:txData>
      </cx:tx>
      <cx:txPr>
        <a:bodyPr spcFirstLastPara="1" vertOverflow="ellipsis" horzOverflow="overflow" wrap="square" lIns="0" tIns="0" rIns="0" bIns="0" anchor="ctr" anchorCtr="1"/>
        <a:lstStyle/>
        <a:p>
          <a:pPr rtl="0" fontAlgn="base">
            <a:defRPr sz="1200">
              <a:solidFill>
                <a:sysClr val="windowText" lastClr="000000">
                  <a:lumMod val="50000"/>
                  <a:lumOff val="50000"/>
                </a:sysClr>
              </a:solidFill>
            </a:defRPr>
          </a:pPr>
          <a:r>
            <a:rPr lang="en-US" sz="1200" b="0" i="0" cap="all" baseline="0">
              <a:solidFill>
                <a:sysClr val="windowText" lastClr="000000">
                  <a:lumMod val="50000"/>
                  <a:lumOff val="50000"/>
                </a:sysClr>
              </a:solidFill>
              <a:effectLst/>
              <a:latin typeface="Cambria" panose="02040503050406030204" pitchFamily="18" charset="0"/>
              <a:ea typeface="Cambria" panose="02040503050406030204" pitchFamily="18" charset="0"/>
            </a:rPr>
            <a:t>Bacterial Count </a:t>
          </a:r>
        </a:p>
      </cx:txPr>
    </cx:title>
    <cx:plotArea>
      <cx:plotAreaRegion>
        <cx:plotSurface>
          <cx:spPr>
            <a:ln>
              <a:solidFill>
                <a:schemeClr val="accent1"/>
              </a:solidFill>
            </a:ln>
          </cx:spPr>
        </cx:plotSurface>
        <cx:series layoutId="boxWhisker" uniqueId="{4146A9A3-5F51-464E-9003-2E547B76416F}">
          <cx:tx>
            <cx:txData>
              <cx:f>Sheet1!$D$85</cx:f>
              <cx:v>3+</cx:v>
            </cx:txData>
          </cx:tx>
          <cx:dataId val="0"/>
          <cx:layoutPr>
            <cx:visibility meanLine="0" meanMarker="0" nonoutliers="0" outliers="1"/>
            <cx:statistics quartileMethod="exclusive"/>
          </cx:layoutPr>
        </cx:series>
        <cx:series layoutId="boxWhisker" uniqueId="{98B0DE40-459F-415F-A41A-1CE2A7BBEB04}">
          <cx:tx>
            <cx:txData>
              <cx:f>Sheet1!$E$85</cx:f>
              <cx:v>4+</cx:v>
            </cx:txData>
          </cx:tx>
          <cx:dataId val="1"/>
          <cx:layoutPr>
            <cx:visibility meanLine="0" meanMarker="0" nonoutliers="0" outliers="1"/>
            <cx:statistics quartileMethod="exclusive"/>
          </cx:layoutPr>
        </cx:series>
        <cx:series layoutId="boxWhisker" uniqueId="{F43F2D83-19B0-4502-964A-221FA9CCDBAE}">
          <cx:tx>
            <cx:txData>
              <cx:f>Sheet1!$F$85</cx:f>
              <cx:v>5+</cx:v>
            </cx:txData>
          </cx:tx>
          <cx:dataId val="2"/>
          <cx:layoutPr>
            <cx:visibility meanLine="0" meanMarker="0" nonoutliers="0" outliers="1"/>
            <cx:statistics quartileMethod="exclusive"/>
          </cx:layoutPr>
        </cx:series>
        <cx:series layoutId="boxWhisker" uniqueId="{213F2374-D9DD-4B6C-ADA9-95A125554683}">
          <cx:tx>
            <cx:txData>
              <cx:f>Sheet1!$G$85</cx:f>
              <cx:v>6+</cx:v>
            </cx:txData>
          </cx:tx>
          <cx:dataId val="3"/>
          <cx:layoutPr>
            <cx:visibility meanLine="0" meanMarker="0" nonoutliers="0" outliers="1"/>
            <cx:statistics quartileMethod="exclusive"/>
          </cx:layoutPr>
        </cx:series>
      </cx:plotAreaRegion>
      <cx:axis id="0" hidden="1">
        <cx:catScaling gapWidth="1.10000002"/>
        <cx:title>
          <cx:tx>
            <cx:txData>
              <cx:v>Grading</cx:v>
            </cx:txData>
          </cx:tx>
          <cx:txPr>
            <a:bodyPr spcFirstLastPara="1" vertOverflow="ellipsis" horzOverflow="overflow" wrap="square" lIns="0" tIns="0" rIns="0" bIns="0" anchor="ctr" anchorCtr="1"/>
            <a:lstStyle/>
            <a:p>
              <a:pPr algn="ctr" rtl="0">
                <a:defRPr>
                  <a:solidFill>
                    <a:sysClr val="windowText" lastClr="000000">
                      <a:lumMod val="50000"/>
                      <a:lumOff val="50000"/>
                    </a:sysClr>
                  </a:solidFill>
                </a:defRPr>
              </a:pPr>
              <a:r>
                <a:rPr lang="en-US" sz="900" b="1" i="0" u="none" strike="noStrike" baseline="0">
                  <a:solidFill>
                    <a:sysClr val="windowText" lastClr="000000">
                      <a:lumMod val="50000"/>
                      <a:lumOff val="50000"/>
                    </a:sysClr>
                  </a:solidFill>
                  <a:latin typeface="Cambria" panose="02040503050406030204" pitchFamily="18" charset="0"/>
                  <a:ea typeface="Cambria" panose="02040503050406030204" pitchFamily="18" charset="0"/>
                </a:rPr>
                <a:t>Grading</a:t>
              </a:r>
            </a:p>
          </cx:txPr>
        </cx:title>
        <cx:tickLabels/>
        <cx:txPr>
          <a:bodyPr vertOverflow="overflow" horzOverflow="overflow" wrap="square" lIns="0" tIns="0" rIns="0" bIns="0"/>
          <a:lstStyle/>
          <a:p>
            <a:pPr algn="ctr" rtl="0">
              <a:defRPr sz="900" b="0" i="0">
                <a:solidFill>
                  <a:sysClr val="windowText" lastClr="000000">
                    <a:lumMod val="50000"/>
                    <a:lumOff val="50000"/>
                  </a:sysClr>
                </a:solidFill>
                <a:latin typeface="Calibri" panose="020F0502020204030204" pitchFamily="34" charset="0"/>
                <a:ea typeface="Calibri" panose="020F0502020204030204" pitchFamily="34" charset="0"/>
                <a:cs typeface="Calibri" panose="020F0502020204030204" pitchFamily="34" charset="0"/>
              </a:defRPr>
            </a:pPr>
            <a:endParaRPr lang="en-IN">
              <a:solidFill>
                <a:sysClr val="windowText" lastClr="000000">
                  <a:lumMod val="50000"/>
                  <a:lumOff val="50000"/>
                </a:sysClr>
              </a:solidFill>
            </a:endParaRPr>
          </a:p>
        </cx:txPr>
      </cx:axis>
      <cx:axis id="1">
        <cx:valScaling/>
        <cx:title>
          <cx:tx>
            <cx:txData>
              <cx:v>Count</cx:v>
            </cx:txData>
          </cx:tx>
          <cx:txPr>
            <a:bodyPr spcFirstLastPara="1" vertOverflow="ellipsis" horzOverflow="overflow" wrap="square" lIns="0" tIns="0" rIns="0" bIns="0" anchor="ctr" anchorCtr="1"/>
            <a:lstStyle/>
            <a:p>
              <a:pPr algn="ctr" rtl="0">
                <a:defRPr>
                  <a:solidFill>
                    <a:sysClr val="windowText" lastClr="000000">
                      <a:lumMod val="50000"/>
                      <a:lumOff val="50000"/>
                    </a:sysClr>
                  </a:solidFill>
                  <a:latin typeface="Cambria" panose="02040503050406030204" pitchFamily="18" charset="0"/>
                  <a:ea typeface="Cambria" panose="02040503050406030204" pitchFamily="18" charset="0"/>
                  <a:cs typeface="Cambria" panose="02040503050406030204" pitchFamily="18" charset="0"/>
                </a:defRPr>
              </a:pPr>
              <a:r>
                <a:rPr lang="en-US" sz="900" b="1" i="0" u="none" strike="noStrike" baseline="0">
                  <a:solidFill>
                    <a:sysClr val="windowText" lastClr="000000">
                      <a:lumMod val="50000"/>
                      <a:lumOff val="50000"/>
                    </a:sysClr>
                  </a:solidFill>
                  <a:latin typeface="Cambria" panose="02040503050406030204" pitchFamily="18" charset="0"/>
                  <a:ea typeface="Cambria" panose="02040503050406030204" pitchFamily="18" charset="0"/>
                </a:rPr>
                <a:t>Count</a:t>
              </a:r>
            </a:p>
          </cx:txPr>
        </cx:title>
        <cx:tickLabels/>
        <cx:txPr>
          <a:bodyPr vertOverflow="overflow" horzOverflow="overflow" wrap="square" lIns="0" tIns="0" rIns="0" bIns="0"/>
          <a:lstStyle/>
          <a:p>
            <a:pPr algn="ctr" rtl="0">
              <a:defRPr sz="900" b="0" i="0">
                <a:solidFill>
                  <a:sysClr val="windowText" lastClr="000000">
                    <a:lumMod val="50000"/>
                    <a:lumOff val="50000"/>
                  </a:sysClr>
                </a:solidFill>
                <a:latin typeface="Calibri" panose="020F0502020204030204" pitchFamily="34" charset="0"/>
                <a:ea typeface="Calibri" panose="020F0502020204030204" pitchFamily="34" charset="0"/>
                <a:cs typeface="Calibri" panose="020F0502020204030204" pitchFamily="34" charset="0"/>
              </a:defRPr>
            </a:pPr>
            <a:endParaRPr lang="en-IN">
              <a:solidFill>
                <a:sysClr val="windowText" lastClr="000000">
                  <a:lumMod val="50000"/>
                  <a:lumOff val="50000"/>
                </a:sysClr>
              </a:solidFill>
            </a:endParaRPr>
          </a:p>
        </cx:txPr>
      </cx:axis>
    </cx:plotArea>
    <cx:legend pos="b" align="ctr" overlay="0">
      <cx:txPr>
        <a:bodyPr spcFirstLastPara="1" vertOverflow="ellipsis" horzOverflow="overflow" wrap="square" lIns="0" tIns="0" rIns="0" bIns="0" anchor="ctr" anchorCtr="1"/>
        <a:lstStyle/>
        <a:p>
          <a:pPr algn="ctr" rtl="0">
            <a:defRPr>
              <a:solidFill>
                <a:sysClr val="windowText" lastClr="000000">
                  <a:lumMod val="50000"/>
                  <a:lumOff val="50000"/>
                </a:sysClr>
              </a:solidFill>
            </a:defRPr>
          </a:pPr>
          <a:endParaRPr lang="en-US" sz="900" b="0" i="0" u="none" strike="noStrike" baseline="0">
            <a:solidFill>
              <a:sysClr val="windowText" lastClr="000000">
                <a:lumMod val="50000"/>
                <a:lumOff val="50000"/>
              </a:sysClr>
            </a:solidFill>
            <a:latin typeface="Calibri" panose="020F0502020204030204"/>
          </a:endParaRPr>
        </a:p>
      </cx:txPr>
    </cx:legend>
  </cx:chart>
  <cx:spPr>
    <a:noFill/>
    <a:ln>
      <a:solidFill>
        <a:schemeClr val="accent1">
          <a:alpha val="15000"/>
        </a:schemeClr>
      </a:solidFill>
    </a:ln>
  </cx:spPr>
  <cx:clrMapOvr bg1="lt1" tx1="dk1" bg2="lt2" tx2="dk2" accent1="accent1" accent2="accent2" accent3="accent3" accent4="accent4" accent5="accent5" accent6="accent6" hlink="hlink" folHlink="folHlink"/>
</cx:chartSpace>
</file>

<file path=ppt/charts/chartEx2.xml><?xml version="1.0" encoding="utf-8"?>
<cx:chartSpace xmlns:a="http://schemas.openxmlformats.org/drawingml/2006/main" xmlns:r="http://schemas.openxmlformats.org/officeDocument/2006/relationships" xmlns:cx="http://schemas.microsoft.com/office/drawing/2014/chartex">
  <cx:chartData>
    <cx:externalData r:id="rId1" cx:autoUpdate="0"/>
    <cx:data id="0">
      <cx:numDim type="val">
        <cx:f>Sheet2!$K$58:$K$79</cx:f>
        <cx:lvl ptCount="22" formatCode="General">
          <cx:pt idx="0">82</cx:pt>
          <cx:pt idx="1">99</cx:pt>
          <cx:pt idx="2">75</cx:pt>
          <cx:pt idx="3">901</cx:pt>
          <cx:pt idx="4">394</cx:pt>
          <cx:pt idx="5">242</cx:pt>
          <cx:pt idx="6">366</cx:pt>
          <cx:pt idx="7">909</cx:pt>
          <cx:pt idx="8">293</cx:pt>
          <cx:pt idx="9">267</cx:pt>
          <cx:pt idx="10">720</cx:pt>
          <cx:pt idx="11">290</cx:pt>
          <cx:pt idx="12">309</cx:pt>
          <cx:pt idx="13">104</cx:pt>
        </cx:lvl>
      </cx:numDim>
    </cx:data>
    <cx:data id="1">
      <cx:numDim type="val">
        <cx:f>Sheet2!$L$58:$L$79</cx:f>
        <cx:lvl ptCount="22" formatCode="General">
          <cx:pt idx="0">115</cx:pt>
          <cx:pt idx="1">794</cx:pt>
          <cx:pt idx="2">214</cx:pt>
          <cx:pt idx="3">242</cx:pt>
          <cx:pt idx="4">187</cx:pt>
          <cx:pt idx="5">313</cx:pt>
          <cx:pt idx="6">521</cx:pt>
          <cx:pt idx="7">1686</cx:pt>
          <cx:pt idx="8">1864</cx:pt>
          <cx:pt idx="9">16712</cx:pt>
          <cx:pt idx="10">138</cx:pt>
          <cx:pt idx="11">209</cx:pt>
          <cx:pt idx="12">707</cx:pt>
          <cx:pt idx="13">540</cx:pt>
          <cx:pt idx="14">438</cx:pt>
          <cx:pt idx="15">1193</cx:pt>
          <cx:pt idx="16">2581</cx:pt>
          <cx:pt idx="17">394</cx:pt>
          <cx:pt idx="18">3135</cx:pt>
          <cx:pt idx="19">1245</cx:pt>
          <cx:pt idx="20">1059</cx:pt>
          <cx:pt idx="21">7374</cx:pt>
        </cx:lvl>
      </cx:numDim>
    </cx:data>
    <cx:data id="2">
      <cx:numDim type="val">
        <cx:f>Sheet2!$M$58:$M$79</cx:f>
        <cx:lvl ptCount="22" formatCode="General">
          <cx:pt idx="0">1769</cx:pt>
          <cx:pt idx="1">1743</cx:pt>
          <cx:pt idx="2">2597</cx:pt>
          <cx:pt idx="3">1729</cx:pt>
        </cx:lvl>
      </cx:numDim>
    </cx:data>
    <cx:data id="3">
      <cx:numDim type="val">
        <cx:f>Sheet2!$N$58:$N$79</cx:f>
        <cx:lvl ptCount="22" formatCode="General">
          <cx:pt idx="0">6367</cx:pt>
          <cx:pt idx="1">5189</cx:pt>
          <cx:pt idx="2">15966</cx:pt>
        </cx:lvl>
      </cx:numDim>
    </cx:data>
  </cx:chartData>
  <cx:chart>
    <cx:title pos="t" align="ctr" overlay="0">
      <cx:tx>
        <cx:txData>
          <cx:v>Bacterial COUNT</cx:v>
        </cx:txData>
      </cx:tx>
      <cx:txPr>
        <a:bodyPr spcFirstLastPara="1" vertOverflow="ellipsis" horzOverflow="overflow" wrap="square" lIns="0" tIns="0" rIns="0" bIns="0" anchor="ctr" anchorCtr="1"/>
        <a:lstStyle/>
        <a:p>
          <a:pPr algn="ctr" rtl="0">
            <a:defRPr>
              <a:ln>
                <a:noFill/>
              </a:ln>
            </a:defRPr>
          </a:pPr>
          <a:r>
            <a:rPr lang="en-US" sz="1200" b="0" i="0" u="none" strike="noStrike" cap="all" spc="150" baseline="0">
              <a:ln>
                <a:noFill/>
              </a:ln>
              <a:solidFill>
                <a:sysClr val="windowText" lastClr="000000">
                  <a:lumMod val="50000"/>
                  <a:lumOff val="50000"/>
                </a:sysClr>
              </a:solidFill>
              <a:latin typeface="Cambria" panose="02040503050406030204" pitchFamily="18" charset="0"/>
              <a:ea typeface="Cambria" panose="02040503050406030204" pitchFamily="18" charset="0"/>
            </a:rPr>
            <a:t>Bacterial COUNT</a:t>
          </a:r>
        </a:p>
      </cx:txPr>
    </cx:title>
    <cx:plotArea>
      <cx:plotAreaRegion>
        <cx:plotSurface>
          <cx:spPr>
            <a:noFill/>
            <a:ln>
              <a:solidFill>
                <a:schemeClr val="accent1"/>
              </a:solidFill>
            </a:ln>
          </cx:spPr>
        </cx:plotSurface>
        <cx:series layoutId="boxWhisker" uniqueId="{A36F60BF-31D6-49FB-A6F2-B8B1E34E66E8}">
          <cx:tx>
            <cx:txData>
              <cx:f>Sheet2!$K$57</cx:f>
              <cx:v>3+</cx:v>
            </cx:txData>
          </cx:tx>
          <cx:dataId val="0"/>
          <cx:layoutPr>
            <cx:visibility meanLine="0" meanMarker="0" nonoutliers="0" outliers="1"/>
            <cx:statistics quartileMethod="exclusive"/>
          </cx:layoutPr>
        </cx:series>
        <cx:series layoutId="boxWhisker" uniqueId="{DADA3D11-CE19-40AD-B341-6589E0D9C9B9}">
          <cx:tx>
            <cx:txData>
              <cx:f>Sheet2!$L$57</cx:f>
              <cx:v>4+</cx:v>
            </cx:txData>
          </cx:tx>
          <cx:dataId val="1"/>
          <cx:layoutPr>
            <cx:visibility meanLine="0" meanMarker="0" nonoutliers="0" outliers="1"/>
            <cx:statistics quartileMethod="exclusive"/>
          </cx:layoutPr>
        </cx:series>
        <cx:series layoutId="boxWhisker" uniqueId="{ACDA0936-7502-412C-B8D5-6BC2309E0EEA}">
          <cx:tx>
            <cx:txData>
              <cx:f>Sheet2!$M$57</cx:f>
              <cx:v>5+</cx:v>
            </cx:txData>
          </cx:tx>
          <cx:dataId val="2"/>
          <cx:layoutPr>
            <cx:visibility meanLine="0" meanMarker="0" nonoutliers="0" outliers="1"/>
            <cx:statistics quartileMethod="exclusive"/>
          </cx:layoutPr>
        </cx:series>
        <cx:series layoutId="boxWhisker" uniqueId="{1F50A131-12A7-448A-90CF-09D2BC88CAE6}">
          <cx:tx>
            <cx:txData>
              <cx:f>Sheet2!$N$57</cx:f>
              <cx:v>6+</cx:v>
            </cx:txData>
          </cx:tx>
          <cx:dataId val="3"/>
          <cx:layoutPr>
            <cx:visibility meanLine="0" meanMarker="0" nonoutliers="0" outliers="1"/>
            <cx:statistics quartileMethod="exclusive"/>
          </cx:layoutPr>
        </cx:series>
      </cx:plotAreaRegion>
      <cx:axis id="0" hidden="1">
        <cx:catScaling gapWidth="1.10000002"/>
        <cx:title>
          <cx:tx>
            <cx:txData>
              <cx:v>Grading</cx:v>
            </cx:txData>
          </cx:tx>
          <cx:txPr>
            <a:bodyPr vertOverflow="overflow" horzOverflow="overflow" wrap="square" lIns="0" tIns="0" rIns="0" bIns="0"/>
            <a:lstStyle/>
            <a:p>
              <a:pPr algn="ctr" rtl="0">
                <a:defRPr sz="900" b="1" i="0">
                  <a:ln>
                    <a:noFill/>
                  </a:ln>
                  <a:solidFill>
                    <a:srgbClr val="595959"/>
                  </a:solidFill>
                  <a:latin typeface="Calibri" panose="020F0502020204030204" pitchFamily="34" charset="0"/>
                  <a:ea typeface="Calibri" panose="020F0502020204030204" pitchFamily="34" charset="0"/>
                  <a:cs typeface="Calibri" panose="020F0502020204030204" pitchFamily="34" charset="0"/>
                </a:defRPr>
              </a:pPr>
              <a:r>
                <a:rPr lang="en-IN">
                  <a:ln>
                    <a:noFill/>
                  </a:ln>
                </a:rPr>
                <a:t>Grading</a:t>
              </a:r>
            </a:p>
          </cx:txPr>
        </cx:title>
        <cx:tickLabels/>
        <cx:txPr>
          <a:bodyPr vertOverflow="overflow" horzOverflow="overflow" wrap="square" lIns="0" tIns="0" rIns="0" bIns="0"/>
          <a:lstStyle/>
          <a:p>
            <a:pPr algn="ctr" rtl="0">
              <a:defRPr sz="900" b="0" i="0">
                <a:ln>
                  <a:noFill/>
                </a:ln>
                <a:solidFill>
                  <a:srgbClr val="595959"/>
                </a:solidFill>
                <a:latin typeface="Calibri" panose="020F0502020204030204" pitchFamily="34" charset="0"/>
                <a:ea typeface="Calibri" panose="020F0502020204030204" pitchFamily="34" charset="0"/>
                <a:cs typeface="Calibri" panose="020F0502020204030204" pitchFamily="34" charset="0"/>
              </a:defRPr>
            </a:pPr>
            <a:endParaRPr lang="en-IN">
              <a:ln>
                <a:noFill/>
              </a:ln>
            </a:endParaRPr>
          </a:p>
        </cx:txPr>
      </cx:axis>
      <cx:axis id="1">
        <cx:valScaling/>
        <cx:title>
          <cx:tx>
            <cx:txData>
              <cx:v>Count</cx:v>
            </cx:txData>
          </cx:tx>
          <cx:txPr>
            <a:bodyPr spcFirstLastPara="1" vertOverflow="ellipsis" horzOverflow="overflow" wrap="square" lIns="0" tIns="0" rIns="0" bIns="0" anchor="ctr" anchorCtr="1"/>
            <a:lstStyle/>
            <a:p>
              <a:pPr algn="ctr" rtl="0">
                <a:defRPr>
                  <a:ln>
                    <a:noFill/>
                  </a:ln>
                </a:defRPr>
              </a:pPr>
              <a:r>
                <a:rPr lang="en-US" sz="900" b="1" i="0" u="none" strike="noStrike" baseline="0">
                  <a:ln>
                    <a:noFill/>
                  </a:ln>
                  <a:solidFill>
                    <a:sysClr val="windowText" lastClr="000000">
                      <a:lumMod val="65000"/>
                      <a:lumOff val="35000"/>
                    </a:sysClr>
                  </a:solidFill>
                  <a:latin typeface="Calibri" panose="020F0502020204030204"/>
                </a:rPr>
                <a:t>Count</a:t>
              </a:r>
            </a:p>
          </cx:txPr>
        </cx:title>
        <cx:tickLabels/>
        <cx:txPr>
          <a:bodyPr vertOverflow="overflow" horzOverflow="overflow" wrap="square" lIns="0" tIns="0" rIns="0" bIns="0"/>
          <a:lstStyle/>
          <a:p>
            <a:pPr algn="ctr" rtl="0">
              <a:defRPr sz="900" b="0" i="0">
                <a:ln>
                  <a:noFill/>
                </a:ln>
                <a:solidFill>
                  <a:srgbClr val="595959"/>
                </a:solidFill>
                <a:latin typeface="Calibri" panose="020F0502020204030204" pitchFamily="34" charset="0"/>
                <a:ea typeface="Calibri" panose="020F0502020204030204" pitchFamily="34" charset="0"/>
                <a:cs typeface="Calibri" panose="020F0502020204030204" pitchFamily="34" charset="0"/>
              </a:defRPr>
            </a:pPr>
            <a:endParaRPr lang="en-IN">
              <a:ln>
                <a:noFill/>
              </a:ln>
            </a:endParaRPr>
          </a:p>
        </cx:txPr>
      </cx:axis>
    </cx:plotArea>
    <cx:legend pos="b" align="ctr" overlay="0">
      <cx:txPr>
        <a:bodyPr spcFirstLastPara="1" vertOverflow="ellipsis" horzOverflow="overflow" wrap="square" lIns="0" tIns="0" rIns="0" bIns="0" anchor="ctr" anchorCtr="1"/>
        <a:lstStyle/>
        <a:p>
          <a:pPr algn="ctr" rtl="0">
            <a:defRPr>
              <a:ln>
                <a:noFill/>
              </a:ln>
            </a:defRPr>
          </a:pPr>
          <a:endParaRPr lang="en-US" sz="900" b="0" i="0" u="none" strike="noStrike" baseline="0">
            <a:ln>
              <a:noFill/>
            </a:ln>
            <a:solidFill>
              <a:sysClr val="windowText" lastClr="000000">
                <a:lumMod val="65000"/>
                <a:lumOff val="35000"/>
              </a:sysClr>
            </a:solidFill>
            <a:latin typeface="Calibri" panose="020F0502020204030204"/>
          </a:endParaRPr>
        </a:p>
      </cx:txPr>
    </cx:legend>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407">
  <cs:axisTitle>
    <cs:lnRef idx="0"/>
    <cs:fillRef idx="0"/>
    <cs:effectRef idx="0"/>
    <cs:fontRef idx="minor">
      <a:schemeClr val="tx1">
        <a:lumMod val="65000"/>
        <a:lumOff val="35000"/>
      </a:schemeClr>
    </cs:fontRef>
    <cs:defRPr sz="900" b="1"/>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9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cs:chartArea>
  <cs:dataLabel>
    <cs:lnRef idx="0"/>
    <cs:fillRef idx="0"/>
    <cs:effectRef idx="0"/>
    <cs:fontRef idx="minor">
      <a:schemeClr val="tx1">
        <a:lumMod val="75000"/>
        <a:lumOff val="2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ln>
        <a:solidFill>
          <a:schemeClr val="phClr"/>
        </a:solidFill>
      </a:ln>
    </cs:spPr>
  </cs:dataPoint>
  <cs:dataPoint3D>
    <cs:lnRef idx="0"/>
    <cs:fillRef idx="0">
      <cs:styleClr val="auto"/>
    </cs:fillRef>
    <cs:effectRef idx="0"/>
    <cs:fontRef idx="minor">
      <a:schemeClr val="dk1"/>
    </cs:fontRef>
    <cs:spPr>
      <a:solidFill>
        <a:schemeClr val="phClr"/>
      </a:solid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25000"/>
            <a:lumOff val="75000"/>
          </a:schemeClr>
        </a:solidFill>
      </a:ln>
    </cs:spPr>
    <cs:defRPr sz="9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25000"/>
            <a:lumOff val="75000"/>
          </a:schemeClr>
        </a:solidFill>
      </a:ln>
    </cs:spPr>
  </cs:gridlineMajor>
  <cs:gridlineMinor>
    <cs:lnRef idx="0"/>
    <cs:fillRef idx="0"/>
    <cs:effectRef idx="0"/>
    <cs:fontRef idx="minor">
      <a:schemeClr val="dk1"/>
    </cs:fontRef>
    <cs:spPr>
      <a:ln>
        <a:solidFill>
          <a:schemeClr val="tx1">
            <a:lumMod val="25000"/>
            <a:lumOff val="75000"/>
            <a:lumOff val="10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900"/>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tx1">
        <a:lumMod val="50000"/>
        <a:lumOff val="50000"/>
      </a:schemeClr>
    </cs:fontRef>
    <cs:defRPr sz="1800" b="1" cap="all" spc="15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407">
  <cs:axisTitle>
    <cs:lnRef idx="0"/>
    <cs:fillRef idx="0"/>
    <cs:effectRef idx="0"/>
    <cs:fontRef idx="minor">
      <a:schemeClr val="tx1">
        <a:lumMod val="65000"/>
        <a:lumOff val="35000"/>
      </a:schemeClr>
    </cs:fontRef>
    <cs:defRPr sz="900" b="1"/>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9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cs:chartArea>
  <cs:dataLabel>
    <cs:lnRef idx="0"/>
    <cs:fillRef idx="0"/>
    <cs:effectRef idx="0"/>
    <cs:fontRef idx="minor">
      <a:schemeClr val="tx1">
        <a:lumMod val="75000"/>
        <a:lumOff val="2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ln>
        <a:solidFill>
          <a:schemeClr val="phClr"/>
        </a:solidFill>
      </a:ln>
    </cs:spPr>
  </cs:dataPoint>
  <cs:dataPoint3D>
    <cs:lnRef idx="0"/>
    <cs:fillRef idx="0">
      <cs:styleClr val="auto"/>
    </cs:fillRef>
    <cs:effectRef idx="0"/>
    <cs:fontRef idx="minor">
      <a:schemeClr val="dk1"/>
    </cs:fontRef>
    <cs:spPr>
      <a:solidFill>
        <a:schemeClr val="phClr"/>
      </a:solid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25000"/>
            <a:lumOff val="75000"/>
          </a:schemeClr>
        </a:solidFill>
      </a:ln>
    </cs:spPr>
    <cs:defRPr sz="9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25000"/>
            <a:lumOff val="75000"/>
          </a:schemeClr>
        </a:solidFill>
      </a:ln>
    </cs:spPr>
  </cs:gridlineMajor>
  <cs:gridlineMinor>
    <cs:lnRef idx="0"/>
    <cs:fillRef idx="0"/>
    <cs:effectRef idx="0"/>
    <cs:fontRef idx="minor">
      <a:schemeClr val="dk1"/>
    </cs:fontRef>
    <cs:spPr>
      <a:ln>
        <a:solidFill>
          <a:schemeClr val="tx1">
            <a:lumMod val="25000"/>
            <a:lumOff val="75000"/>
            <a:lumOff val="10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900"/>
  </cs:seriesAxis>
  <cs:seriesLine>
    <cs:lnRef idx="0"/>
    <cs:fillRef idx="0"/>
    <cs:effectRef idx="0"/>
    <cs:fontRef idx="minor">
      <a:schemeClr val="dk1"/>
    </cs:fontRef>
    <cs:spPr>
      <a:ln w="9525" cap="flat">
        <a:solidFill>
          <a:srgbClr val="D9D9D9"/>
        </a:solidFill>
        <a:round/>
      </a:ln>
    </cs:spPr>
  </cs:seriesLine>
  <cs:title>
    <cs:lnRef idx="0"/>
    <cs:fillRef idx="0"/>
    <cs:effectRef idx="0"/>
    <cs:fontRef idx="minor">
      <a:schemeClr val="tx1">
        <a:lumMod val="50000"/>
        <a:lumOff val="50000"/>
      </a:schemeClr>
    </cs:fontRef>
    <cs:defRPr sz="1800" b="1" cap="all" spc="15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dk1"/>
    </cs:fontRef>
  </cs:wall>
</cs:chartStyle>
</file>

<file path=ppt/media/image1.tif>
</file>

<file path=ppt/media/image10.png>
</file>

<file path=ppt/media/image11.png>
</file>

<file path=ppt/media/image12.png>
</file>

<file path=ppt/media/image13.png>
</file>

<file path=ppt/media/image14.png>
</file>

<file path=ppt/media/image15.png>
</file>

<file path=ppt/media/image2.tif>
</file>

<file path=ppt/media/image3.tif>
</file>

<file path=ppt/media/image4.t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C1EA8-1809-75F0-AD46-EE006FD7A7D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75C3358-6F83-B136-A825-5FEC5EB9AD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EACFEC5-106C-05E8-0FCC-900C07C2CD77}"/>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5" name="Footer Placeholder 4">
            <a:extLst>
              <a:ext uri="{FF2B5EF4-FFF2-40B4-BE49-F238E27FC236}">
                <a16:creationId xmlns:a16="http://schemas.microsoft.com/office/drawing/2014/main" id="{2B10BB96-A76C-9889-D9AE-124D655F18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311BA9-9CF4-2AA3-DB9D-E9B186BB26F5}"/>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1943804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41574-6445-0B33-7189-7A949BFD5F16}"/>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ACB5A10-BB37-D376-A1B9-D4A26973CCD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0069CC7-DAF1-8B44-1329-672DA4B7A875}"/>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5" name="Footer Placeholder 4">
            <a:extLst>
              <a:ext uri="{FF2B5EF4-FFF2-40B4-BE49-F238E27FC236}">
                <a16:creationId xmlns:a16="http://schemas.microsoft.com/office/drawing/2014/main" id="{31B7E353-2BB0-F723-01AA-2A8981DE6D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1FF121-93BE-D4CF-3716-647BBBC1C524}"/>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1180113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5F2904-1264-ED39-96CB-0CC635ABA0BB}"/>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633AA38-C42E-7931-0623-4F9BE183480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5199D32-B5A8-1F6E-3437-573C7719D87C}"/>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5" name="Footer Placeholder 4">
            <a:extLst>
              <a:ext uri="{FF2B5EF4-FFF2-40B4-BE49-F238E27FC236}">
                <a16:creationId xmlns:a16="http://schemas.microsoft.com/office/drawing/2014/main" id="{F05300EA-FE27-C343-0C0A-8FBE629712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D0F154-0F8F-28D3-C96C-743F5FB0A149}"/>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3609247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71F9E-5C76-D941-661E-29FDC6D3E2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E7B6DDD-25D4-387F-CAA9-36E47FF42DC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7868D68-21D4-5C6A-B695-BE6E7A2C25FB}"/>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5" name="Footer Placeholder 4">
            <a:extLst>
              <a:ext uri="{FF2B5EF4-FFF2-40B4-BE49-F238E27FC236}">
                <a16:creationId xmlns:a16="http://schemas.microsoft.com/office/drawing/2014/main" id="{B06041D1-FEBC-A5C0-BF22-897385B2BA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33FD9E-EA06-81ED-C869-79BB2D9930F6}"/>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312813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6F958-D29D-FCD8-4FA3-C67CD3D1140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857C9700-2ACF-EAED-6256-82A39A27C2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CFCD6EB-A0FC-4494-3396-551A3BB2749B}"/>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5" name="Footer Placeholder 4">
            <a:extLst>
              <a:ext uri="{FF2B5EF4-FFF2-40B4-BE49-F238E27FC236}">
                <a16:creationId xmlns:a16="http://schemas.microsoft.com/office/drawing/2014/main" id="{5045ACB2-A4D7-AB72-CFCD-91DA4B59D7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599AFF-9C7A-AE63-48DB-CBF577EDCB16}"/>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254302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A6DE0-7C5F-008F-40B4-B1194CCF773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F1E3B080-4FF9-1CE0-AEF9-2CDA8F872A2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1A6715E-ADC8-1095-F9B2-86CB8D9AA24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8798C7D-9FE5-7595-A801-6D457BCDBFFF}"/>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6" name="Footer Placeholder 5">
            <a:extLst>
              <a:ext uri="{FF2B5EF4-FFF2-40B4-BE49-F238E27FC236}">
                <a16:creationId xmlns:a16="http://schemas.microsoft.com/office/drawing/2014/main" id="{6BEAC06E-6F81-A9A4-F7AC-BE5733A75E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CC794A-A89A-2AB5-1509-A4F12B3CCBF9}"/>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613224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F2CDC-D685-02E1-F05B-A338660B022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26EB94B-CE07-C5CE-E8CB-0DF85E1051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1B5C66A1-0A58-961E-637C-48101391B6B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EA9AB92-33F3-D8CB-557D-30C778E415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CEA43B8-7851-ED2F-B076-E17D6B9859F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F1B147C-BF1F-64F9-E1D6-2AB436E2A84E}"/>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8" name="Footer Placeholder 7">
            <a:extLst>
              <a:ext uri="{FF2B5EF4-FFF2-40B4-BE49-F238E27FC236}">
                <a16:creationId xmlns:a16="http://schemas.microsoft.com/office/drawing/2014/main" id="{37093181-4B1C-FD6C-5A20-45C9B580DE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CCE18B-F528-1B43-2AC1-C5D461F61B5A}"/>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1762201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83EFA-42DC-7CF7-344E-887B160530BB}"/>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AB7F253-2954-6FB9-3643-A4918A2E643F}"/>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4" name="Footer Placeholder 3">
            <a:extLst>
              <a:ext uri="{FF2B5EF4-FFF2-40B4-BE49-F238E27FC236}">
                <a16:creationId xmlns:a16="http://schemas.microsoft.com/office/drawing/2014/main" id="{DC1E8EC2-FAEA-6859-E299-1B2ACEA6698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6A2294E-E8B8-8A90-8F0D-EF868A58DDC9}"/>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1106799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F036B9-E7A1-CC1E-A6AF-8C2EDB01C37D}"/>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3" name="Footer Placeholder 2">
            <a:extLst>
              <a:ext uri="{FF2B5EF4-FFF2-40B4-BE49-F238E27FC236}">
                <a16:creationId xmlns:a16="http://schemas.microsoft.com/office/drawing/2014/main" id="{942F1885-AF9C-8BDB-1B45-7F37811F567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155A2A7-ECC9-B374-7BFB-34098005030F}"/>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1755345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69838-5946-38C5-5B59-D40B132DEA9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FD73481-0583-A55C-8C55-709E7FE259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FDE5418-7AA8-C2E1-4FEA-B9FE023268B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183B69E-5340-B1C9-7A35-CDAA857FDFA8}"/>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6" name="Footer Placeholder 5">
            <a:extLst>
              <a:ext uri="{FF2B5EF4-FFF2-40B4-BE49-F238E27FC236}">
                <a16:creationId xmlns:a16="http://schemas.microsoft.com/office/drawing/2014/main" id="{FD22E2A4-7BAB-92CD-6DE5-B26BC363BE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438117-4A4D-1A86-EC96-0479FDBAD444}"/>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1770731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2E58D-CD55-D999-4B5D-3E6A5F251BC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2FB05C6-3B83-DFB9-928F-A7E089F752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5C8AD03-6977-ACB8-08AA-828D3C2522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6ECDB95-E470-B778-5926-54456A10ED2D}"/>
              </a:ext>
            </a:extLst>
          </p:cNvPr>
          <p:cNvSpPr>
            <a:spLocks noGrp="1"/>
          </p:cNvSpPr>
          <p:nvPr>
            <p:ph type="dt" sz="half" idx="10"/>
          </p:nvPr>
        </p:nvSpPr>
        <p:spPr/>
        <p:txBody>
          <a:bodyPr/>
          <a:lstStyle/>
          <a:p>
            <a:fld id="{82BD4861-895D-C449-8E15-6B520976DA81}" type="datetimeFigureOut">
              <a:rPr lang="en-US" smtClean="0"/>
              <a:t>3/23/23</a:t>
            </a:fld>
            <a:endParaRPr lang="en-US"/>
          </a:p>
        </p:txBody>
      </p:sp>
      <p:sp>
        <p:nvSpPr>
          <p:cNvPr id="6" name="Footer Placeholder 5">
            <a:extLst>
              <a:ext uri="{FF2B5EF4-FFF2-40B4-BE49-F238E27FC236}">
                <a16:creationId xmlns:a16="http://schemas.microsoft.com/office/drawing/2014/main" id="{2ECA1E9E-BD47-E309-9CE8-F379AD5A2F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F2A4D6-B34A-DB7A-E488-A28F9C271F27}"/>
              </a:ext>
            </a:extLst>
          </p:cNvPr>
          <p:cNvSpPr>
            <a:spLocks noGrp="1"/>
          </p:cNvSpPr>
          <p:nvPr>
            <p:ph type="sldNum" sz="quarter" idx="12"/>
          </p:nvPr>
        </p:nvSpPr>
        <p:spPr/>
        <p:txBody>
          <a:bodyPr/>
          <a:lstStyle/>
          <a:p>
            <a:fld id="{741E6F0E-5228-DF41-8674-F253F7E602C4}" type="slidenum">
              <a:rPr lang="en-US" smtClean="0"/>
              <a:t>‹#›</a:t>
            </a:fld>
            <a:endParaRPr lang="en-US"/>
          </a:p>
        </p:txBody>
      </p:sp>
    </p:spTree>
    <p:extLst>
      <p:ext uri="{BB962C8B-B14F-4D97-AF65-F5344CB8AC3E}">
        <p14:creationId xmlns:p14="http://schemas.microsoft.com/office/powerpoint/2010/main" val="3206202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5F61D9-F0AD-7426-5F47-51AAF0C5E3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8DF89D0-6A10-568F-F7BF-B29A5E9CA1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B78DD47-1071-CF79-B5C7-D73063B17D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BD4861-895D-C449-8E15-6B520976DA81}" type="datetimeFigureOut">
              <a:rPr lang="en-US" smtClean="0"/>
              <a:t>3/23/23</a:t>
            </a:fld>
            <a:endParaRPr lang="en-US"/>
          </a:p>
        </p:txBody>
      </p:sp>
      <p:sp>
        <p:nvSpPr>
          <p:cNvPr id="5" name="Footer Placeholder 4">
            <a:extLst>
              <a:ext uri="{FF2B5EF4-FFF2-40B4-BE49-F238E27FC236}">
                <a16:creationId xmlns:a16="http://schemas.microsoft.com/office/drawing/2014/main" id="{3B7BC1C0-9590-736B-8AE1-C25C67C9CA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F3B8870-3C43-E03D-18BD-279EAF1A83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1E6F0E-5228-DF41-8674-F253F7E602C4}" type="slidenum">
              <a:rPr lang="en-US" smtClean="0"/>
              <a:t>‹#›</a:t>
            </a:fld>
            <a:endParaRPr lang="en-US"/>
          </a:p>
        </p:txBody>
      </p:sp>
    </p:spTree>
    <p:extLst>
      <p:ext uri="{BB962C8B-B14F-4D97-AF65-F5344CB8AC3E}">
        <p14:creationId xmlns:p14="http://schemas.microsoft.com/office/powerpoint/2010/main" val="17901973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biji.cl@vit.ac.i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microsoft.com/office/2014/relationships/chartEx" Target="../charts/chartEx1.xml"/><Relationship Id="rId1" Type="http://schemas.openxmlformats.org/officeDocument/2006/relationships/slideLayout" Target="../slideLayouts/slideLayout2.xml"/><Relationship Id="rId5" Type="http://schemas.openxmlformats.org/officeDocument/2006/relationships/image" Target="../media/image15.png"/><Relationship Id="rId4" Type="http://schemas.microsoft.com/office/2014/relationships/chartEx" Target="../charts/chartEx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tif"/><Relationship Id="rId1" Type="http://schemas.openxmlformats.org/officeDocument/2006/relationships/slideLayout" Target="../slideLayouts/slideLayout2.xml"/><Relationship Id="rId5" Type="http://schemas.openxmlformats.org/officeDocument/2006/relationships/image" Target="../media/image4.tif"/><Relationship Id="rId4" Type="http://schemas.openxmlformats.org/officeDocument/2006/relationships/image" Target="../media/image3.t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F2BB1-8699-E84F-15E8-C7FB68DDEDAB}"/>
              </a:ext>
            </a:extLst>
          </p:cNvPr>
          <p:cNvSpPr>
            <a:spLocks noGrp="1"/>
          </p:cNvSpPr>
          <p:nvPr>
            <p:ph type="ctrTitle"/>
          </p:nvPr>
        </p:nvSpPr>
        <p:spPr>
          <a:xfrm>
            <a:off x="0" y="88900"/>
            <a:ext cx="12330113" cy="3167063"/>
          </a:xfrm>
        </p:spPr>
        <p:txBody>
          <a:bodyPr>
            <a:noAutofit/>
          </a:bodyPr>
          <a:lstStyle/>
          <a:p>
            <a:r>
              <a:rPr lang="en-IN" b="1" dirty="0">
                <a:effectLst/>
                <a:latin typeface="Product Sans" panose="020B0403030502040203" pitchFamily="34" charset="0"/>
                <a:ea typeface="Times New Roman" panose="02020603050405020304" pitchFamily="18" charset="0"/>
                <a:cs typeface="Times New Roman" panose="02020603050405020304" pitchFamily="18" charset="0"/>
              </a:rPr>
              <a:t>Leprosy Screening through </a:t>
            </a:r>
            <a:br>
              <a:rPr lang="en-IN" b="1" dirty="0">
                <a:effectLst/>
                <a:latin typeface="Product Sans" panose="020B0403030502040203" pitchFamily="34" charset="0"/>
                <a:ea typeface="Times New Roman" panose="02020603050405020304" pitchFamily="18" charset="0"/>
                <a:cs typeface="Times New Roman" panose="02020603050405020304" pitchFamily="18" charset="0"/>
              </a:rPr>
            </a:br>
            <a:r>
              <a:rPr lang="en-IN" b="1" dirty="0">
                <a:effectLst/>
                <a:latin typeface="Product Sans" panose="020B0403030502040203" pitchFamily="34" charset="0"/>
                <a:ea typeface="Times New Roman" panose="02020603050405020304" pitchFamily="18" charset="0"/>
                <a:cs typeface="Times New Roman" panose="02020603050405020304" pitchFamily="18" charset="0"/>
              </a:rPr>
              <a:t>Image Processing Methods</a:t>
            </a:r>
            <a:endParaRPr lang="en-IN" dirty="0">
              <a:effectLst/>
              <a:latin typeface="Product Sans" panose="020B0403030502040203" pitchFamily="34" charset="0"/>
              <a:ea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5B6A2346-48ED-0F33-00E7-D96247E0B528}"/>
              </a:ext>
            </a:extLst>
          </p:cNvPr>
          <p:cNvSpPr>
            <a:spLocks noGrp="1"/>
          </p:cNvSpPr>
          <p:nvPr>
            <p:ph type="subTitle" idx="1"/>
          </p:nvPr>
        </p:nvSpPr>
        <p:spPr>
          <a:xfrm>
            <a:off x="1524000" y="3602037"/>
            <a:ext cx="9144000" cy="2541587"/>
          </a:xfrm>
        </p:spPr>
        <p:txBody>
          <a:bodyPr>
            <a:normAutofit/>
          </a:bodyPr>
          <a:lstStyle/>
          <a:p>
            <a:pPr algn="l"/>
            <a:r>
              <a:rPr lang="en-IN" sz="2200" b="1" dirty="0">
                <a:effectLst/>
                <a:latin typeface="Product Sans" panose="020B0403030502040203" pitchFamily="34" charset="0"/>
                <a:ea typeface="Times New Roman" panose="02020603050405020304" pitchFamily="18" charset="0"/>
                <a:cs typeface="Times New Roman" panose="02020603050405020304" pitchFamily="18" charset="0"/>
              </a:rPr>
              <a:t>Authors &amp; Affiliations:</a:t>
            </a:r>
          </a:p>
          <a:p>
            <a:pPr algn="ct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Pratham Agrawal</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1</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Anmol Anand</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1</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a:t>
            </a:r>
            <a:r>
              <a:rPr lang="en-IN" sz="1800" dirty="0" err="1">
                <a:effectLst/>
                <a:latin typeface="Product Sans" panose="020B0403030502040203" pitchFamily="34" charset="0"/>
                <a:ea typeface="Times New Roman" panose="02020603050405020304" pitchFamily="18" charset="0"/>
                <a:cs typeface="Times New Roman" panose="02020603050405020304" pitchFamily="18" charset="0"/>
              </a:rPr>
              <a:t>Devansh</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Mishra</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1</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Mehul Sharma</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1#</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Sathish Paul</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2</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a:t>
            </a:r>
            <a:r>
              <a:rPr lang="en-GB" sz="1800" dirty="0" err="1">
                <a:effectLst/>
                <a:latin typeface="Product Sans" panose="020B0403030502040203" pitchFamily="34" charset="0"/>
                <a:ea typeface="Times New Roman" panose="02020603050405020304" pitchFamily="18" charset="0"/>
                <a:cs typeface="Times New Roman" panose="02020603050405020304" pitchFamily="18" charset="0"/>
              </a:rPr>
              <a:t>Jeninth</a:t>
            </a: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 Mohan</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2</a:t>
            </a: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 Ester Rita</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2</a:t>
            </a: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a:t>
            </a:r>
            <a:r>
              <a:rPr lang="en-IN" sz="1800" dirty="0" err="1">
                <a:effectLst/>
                <a:latin typeface="Product Sans" panose="020B0403030502040203" pitchFamily="34" charset="0"/>
                <a:ea typeface="Times New Roman" panose="02020603050405020304" pitchFamily="18" charset="0"/>
                <a:cs typeface="Times New Roman" panose="02020603050405020304" pitchFamily="18" charset="0"/>
              </a:rPr>
              <a:t>Dheeba</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J.</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1</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Kalairassan</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1#</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Saritha Murali</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1</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a:t>
            </a:r>
            <a:r>
              <a:rPr lang="en-IN" sz="1800" dirty="0" err="1">
                <a:effectLst/>
                <a:latin typeface="Product Sans" panose="020B0403030502040203" pitchFamily="34" charset="0"/>
                <a:ea typeface="Times New Roman" panose="02020603050405020304" pitchFamily="18" charset="0"/>
                <a:cs typeface="Times New Roman" panose="02020603050405020304" pitchFamily="18" charset="0"/>
              </a:rPr>
              <a:t>Biji</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C. L.</a:t>
            </a:r>
            <a:r>
              <a:rPr lang="en-IN" sz="1800" baseline="30000" dirty="0">
                <a:effectLst/>
                <a:latin typeface="Product Sans" panose="020B0403030502040203" pitchFamily="34" charset="0"/>
                <a:ea typeface="Times New Roman" panose="02020603050405020304" pitchFamily="18" charset="0"/>
                <a:cs typeface="Times New Roman" panose="02020603050405020304" pitchFamily="18" charset="0"/>
              </a:rPr>
              <a:t> 1*</a:t>
            </a:r>
            <a:endParaRPr lang="en-IN" sz="1800" dirty="0">
              <a:effectLst/>
              <a:latin typeface="Product Sans" panose="020B0403030502040203" pitchFamily="34" charset="0"/>
              <a:ea typeface="Times New Roman" panose="02020603050405020304" pitchFamily="18" charset="0"/>
              <a:cs typeface="Times New Roman" panose="02020603050405020304" pitchFamily="18" charset="0"/>
            </a:endParaRPr>
          </a:p>
          <a:p>
            <a:pPr algn="just"/>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1: School of Computer Science and Engineering, Vellore Institute of Technology, Vellore</a:t>
            </a:r>
          </a:p>
          <a:p>
            <a:pPr algn="just"/>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1#: School of Mechanical Engineering, Vellore Institute of Technology, Vellore</a:t>
            </a:r>
          </a:p>
          <a:p>
            <a:pPr algn="just"/>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2: Schieffelin Institute of Health – Research &amp; Leprosy Centre, </a:t>
            </a:r>
            <a:r>
              <a:rPr lang="en-IN" sz="1800" dirty="0" err="1">
                <a:effectLst/>
                <a:latin typeface="Product Sans" panose="020B0403030502040203" pitchFamily="34" charset="0"/>
                <a:ea typeface="Times New Roman" panose="02020603050405020304" pitchFamily="18" charset="0"/>
                <a:cs typeface="Times New Roman" panose="02020603050405020304" pitchFamily="18" charset="0"/>
              </a:rPr>
              <a:t>Karigiri</a:t>
            </a:r>
            <a:endParaRPr lang="en-IN" sz="1800" dirty="0">
              <a:effectLst/>
              <a:latin typeface="Product Sans" panose="020B0403030502040203" pitchFamily="34" charset="0"/>
              <a:ea typeface="Times New Roman" panose="02020603050405020304" pitchFamily="18" charset="0"/>
              <a:cs typeface="Times New Roman" panose="02020603050405020304" pitchFamily="18" charset="0"/>
            </a:endParaRPr>
          </a:p>
          <a:p>
            <a:pPr algn="just"/>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*Corresponding author(</a:t>
            </a:r>
            <a:r>
              <a:rPr lang="en-GB" sz="1800" u="sng" dirty="0">
                <a:solidFill>
                  <a:srgbClr val="0000FF"/>
                </a:solidFill>
                <a:effectLst/>
                <a:latin typeface="Product Sans" panose="020B0403030502040203" pitchFamily="34" charset="0"/>
                <a:ea typeface="Times New Roman" panose="02020603050405020304" pitchFamily="18" charset="0"/>
                <a:cs typeface="Times New Roman" panose="02020603050405020304" pitchFamily="18" charset="0"/>
                <a:hlinkClick r:id="rId2"/>
              </a:rPr>
              <a:t>biji.cl@vit.ac.in</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a:t>
            </a:r>
          </a:p>
          <a:p>
            <a:endParaRPr lang="en-US" dirty="0">
              <a:latin typeface="Product Sans" panose="020B0403030502040203" pitchFamily="34" charset="0"/>
            </a:endParaRPr>
          </a:p>
        </p:txBody>
      </p:sp>
    </p:spTree>
    <p:extLst>
      <p:ext uri="{BB962C8B-B14F-4D97-AF65-F5344CB8AC3E}">
        <p14:creationId xmlns:p14="http://schemas.microsoft.com/office/powerpoint/2010/main" val="1303146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DB8B-B424-E5AD-9FF0-CEF8E5E953C3}"/>
              </a:ext>
            </a:extLst>
          </p:cNvPr>
          <p:cNvSpPr>
            <a:spLocks noGrp="1"/>
          </p:cNvSpPr>
          <p:nvPr>
            <p:ph type="title"/>
          </p:nvPr>
        </p:nvSpPr>
        <p:spPr>
          <a:xfrm>
            <a:off x="838200" y="0"/>
            <a:ext cx="10515600" cy="1041320"/>
          </a:xfrm>
        </p:spPr>
        <p:txBody>
          <a:bodyPr>
            <a:normAutofit/>
          </a:bodyPr>
          <a:lstStyle/>
          <a:p>
            <a:r>
              <a:rPr lang="en-US" sz="3200" b="1" dirty="0">
                <a:latin typeface="Product Sans" panose="020B0403030502040203" pitchFamily="34" charset="0"/>
              </a:rPr>
              <a:t>Results</a:t>
            </a:r>
          </a:p>
        </p:txBody>
      </p:sp>
      <p:sp>
        <p:nvSpPr>
          <p:cNvPr id="3" name="Content Placeholder 2">
            <a:extLst>
              <a:ext uri="{FF2B5EF4-FFF2-40B4-BE49-F238E27FC236}">
                <a16:creationId xmlns:a16="http://schemas.microsoft.com/office/drawing/2014/main" id="{A440144C-0A36-08A5-D4F0-A21739B2C429}"/>
              </a:ext>
            </a:extLst>
          </p:cNvPr>
          <p:cNvSpPr>
            <a:spLocks noGrp="1"/>
          </p:cNvSpPr>
          <p:nvPr>
            <p:ph idx="1"/>
          </p:nvPr>
        </p:nvSpPr>
        <p:spPr>
          <a:xfrm>
            <a:off x="723899" y="817483"/>
            <a:ext cx="11163300" cy="3286125"/>
          </a:xfrm>
        </p:spPr>
        <p:txBody>
          <a:bodyPr>
            <a:normAutofit/>
          </a:bodyPr>
          <a:lstStyle/>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It can be seen from the figure that the contour processing results are better than the global threshold segmentation method, which can completely segment the foreground and background and distinguish the target objects in the figure and could provide a reliable bacterial count. </a:t>
            </a:r>
          </a:p>
          <a:p>
            <a:r>
              <a:rPr lang="en-GB" sz="1800" dirty="0">
                <a:latin typeface="Product Sans" panose="020B0403030502040203" pitchFamily="34" charset="0"/>
                <a:ea typeface="Times New Roman" panose="02020603050405020304" pitchFamily="18" charset="0"/>
                <a:cs typeface="Times New Roman" panose="02020603050405020304" pitchFamily="18" charset="0"/>
              </a:rPr>
              <a:t>Figure 5 shows the results of Global thresholding method and its end results. </a:t>
            </a:r>
            <a:endParaRPr lang="en-GB" sz="1800" dirty="0">
              <a:effectLst/>
              <a:latin typeface="Product Sans" panose="020B0403030502040203" pitchFamily="34" charset="0"/>
              <a:ea typeface="Times New Roman" panose="02020603050405020304" pitchFamily="18" charset="0"/>
              <a:cs typeface="Times New Roman" panose="02020603050405020304" pitchFamily="18" charset="0"/>
            </a:endParaRPr>
          </a:p>
          <a:p>
            <a:endParaRPr lang="en-IN" sz="1800" dirty="0">
              <a:effectLst/>
              <a:latin typeface="Product Sans" panose="020B0403030502040203" pitchFamily="34" charset="0"/>
              <a:ea typeface="Times New Roman" panose="02020603050405020304" pitchFamily="18" charset="0"/>
              <a:cs typeface="Times New Roman" panose="02020603050405020304" pitchFamily="18" charset="0"/>
            </a:endParaRPr>
          </a:p>
          <a:p>
            <a:endParaRPr lang="en-US" sz="2000" dirty="0">
              <a:latin typeface="Product Sans" panose="020B0403030502040203" pitchFamily="34" charset="0"/>
            </a:endParaRPr>
          </a:p>
        </p:txBody>
      </p:sp>
      <p:pic>
        <p:nvPicPr>
          <p:cNvPr id="1034" name="Picture 7">
            <a:extLst>
              <a:ext uri="{FF2B5EF4-FFF2-40B4-BE49-F238E27FC236}">
                <a16:creationId xmlns:a16="http://schemas.microsoft.com/office/drawing/2014/main" id="{0F380DD7-C63A-C750-0989-223A0E6BF0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199" y="2109857"/>
            <a:ext cx="2998787" cy="2216495"/>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8">
            <a:extLst>
              <a:ext uri="{FF2B5EF4-FFF2-40B4-BE49-F238E27FC236}">
                <a16:creationId xmlns:a16="http://schemas.microsoft.com/office/drawing/2014/main" id="{D093FB17-42B2-6643-FE91-FD0222816E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2137" y="2128838"/>
            <a:ext cx="3057419" cy="221577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9">
            <a:extLst>
              <a:ext uri="{FF2B5EF4-FFF2-40B4-BE49-F238E27FC236}">
                <a16:creationId xmlns:a16="http://schemas.microsoft.com/office/drawing/2014/main" id="{4783FE00-7B71-FF6D-9ADA-8423785FF9F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3899" y="4300376"/>
            <a:ext cx="2998787" cy="2215771"/>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10">
            <a:extLst>
              <a:ext uri="{FF2B5EF4-FFF2-40B4-BE49-F238E27FC236}">
                <a16:creationId xmlns:a16="http://schemas.microsoft.com/office/drawing/2014/main" id="{36A6BDB1-22DC-DD36-7E75-1A7931C253B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16437" y="4327444"/>
            <a:ext cx="2998787" cy="221649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11">
            <a:extLst>
              <a:ext uri="{FF2B5EF4-FFF2-40B4-BE49-F238E27FC236}">
                <a16:creationId xmlns:a16="http://schemas.microsoft.com/office/drawing/2014/main" id="{478BA2AA-C154-0DB5-BA48-9CE76A2D111B}"/>
              </a:ext>
            </a:extLst>
          </p:cNvPr>
          <p:cNvSpPr>
            <a:spLocks noChangeArrowheads="1"/>
          </p:cNvSpPr>
          <p:nvPr/>
        </p:nvSpPr>
        <p:spPr bwMode="auto">
          <a:xfrm>
            <a:off x="838200" y="19002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12">
            <a:extLst>
              <a:ext uri="{FF2B5EF4-FFF2-40B4-BE49-F238E27FC236}">
                <a16:creationId xmlns:a16="http://schemas.microsoft.com/office/drawing/2014/main" id="{C8916A33-42F1-EE6C-8D3A-DCBD8DB1C0E3}"/>
              </a:ext>
            </a:extLst>
          </p:cNvPr>
          <p:cNvSpPr>
            <a:spLocks noChangeArrowheads="1"/>
          </p:cNvSpPr>
          <p:nvPr/>
        </p:nvSpPr>
        <p:spPr bwMode="auto">
          <a:xfrm>
            <a:off x="838200" y="91392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200" b="0" i="0" u="none" strike="noStrike" cap="none" normalizeH="0" baseline="0">
                <a:ln>
                  <a:noFill/>
                </a:ln>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 </a:t>
            </a:r>
            <a:endParaRPr kumimoji="0" lang="en-GB" altLang="en-US" sz="1800" b="0" i="0" u="none" strike="noStrike" cap="none" normalizeH="0" baseline="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C6B3067E-77C5-7AB9-E239-A6E1C567CB5E}"/>
              </a:ext>
            </a:extLst>
          </p:cNvPr>
          <p:cNvSpPr txBox="1"/>
          <p:nvPr/>
        </p:nvSpPr>
        <p:spPr>
          <a:xfrm>
            <a:off x="7766044" y="3095910"/>
            <a:ext cx="4403731" cy="1477328"/>
          </a:xfrm>
          <a:prstGeom prst="rect">
            <a:avLst/>
          </a:prstGeom>
          <a:noFill/>
        </p:spPr>
        <p:txBody>
          <a:bodyPr wrap="square">
            <a:spAutoFit/>
          </a:bodyPr>
          <a:lstStyle/>
          <a:p>
            <a:r>
              <a:rPr lang="en-GB" sz="1800" b="1" dirty="0">
                <a:effectLst/>
                <a:latin typeface="Product Sans" panose="020B0403030502040203" pitchFamily="34" charset="0"/>
                <a:ea typeface="Times New Roman" panose="02020603050405020304" pitchFamily="18" charset="0"/>
                <a:cs typeface="Times New Roman" panose="02020603050405020304" pitchFamily="18" charset="0"/>
              </a:rPr>
              <a:t>Figure 5: Global Threshold Segmentation (a) Original Smear Image (b) Histogram of the image (c) Binary segmented Image after thresholding (d) RGB image after segmentation</a:t>
            </a:r>
            <a:endParaRPr lang="en-IN" sz="1600" dirty="0">
              <a:effectLst/>
              <a:latin typeface="Product Sans" panose="020B0403030502040203"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1431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DB8B-B424-E5AD-9FF0-CEF8E5E953C3}"/>
              </a:ext>
            </a:extLst>
          </p:cNvPr>
          <p:cNvSpPr>
            <a:spLocks noGrp="1"/>
          </p:cNvSpPr>
          <p:nvPr>
            <p:ph type="title"/>
          </p:nvPr>
        </p:nvSpPr>
        <p:spPr>
          <a:xfrm>
            <a:off x="838200" y="0"/>
            <a:ext cx="10515600" cy="1041320"/>
          </a:xfrm>
        </p:spPr>
        <p:txBody>
          <a:bodyPr>
            <a:normAutofit/>
          </a:bodyPr>
          <a:lstStyle/>
          <a:p>
            <a:r>
              <a:rPr lang="en-US" sz="3200" b="1" dirty="0">
                <a:latin typeface="Product Sans" panose="020B0403030502040203" pitchFamily="34" charset="0"/>
              </a:rPr>
              <a:t>Results</a:t>
            </a:r>
          </a:p>
        </p:txBody>
      </p:sp>
      <p:sp>
        <p:nvSpPr>
          <p:cNvPr id="8" name="Rectangle 11">
            <a:extLst>
              <a:ext uri="{FF2B5EF4-FFF2-40B4-BE49-F238E27FC236}">
                <a16:creationId xmlns:a16="http://schemas.microsoft.com/office/drawing/2014/main" id="{478BA2AA-C154-0DB5-BA48-9CE76A2D111B}"/>
              </a:ext>
            </a:extLst>
          </p:cNvPr>
          <p:cNvSpPr>
            <a:spLocks noChangeArrowheads="1"/>
          </p:cNvSpPr>
          <p:nvPr/>
        </p:nvSpPr>
        <p:spPr bwMode="auto">
          <a:xfrm>
            <a:off x="838200" y="190023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12">
            <a:extLst>
              <a:ext uri="{FF2B5EF4-FFF2-40B4-BE49-F238E27FC236}">
                <a16:creationId xmlns:a16="http://schemas.microsoft.com/office/drawing/2014/main" id="{C8916A33-42F1-EE6C-8D3A-DCBD8DB1C0E3}"/>
              </a:ext>
            </a:extLst>
          </p:cNvPr>
          <p:cNvSpPr>
            <a:spLocks noChangeArrowheads="1"/>
          </p:cNvSpPr>
          <p:nvPr/>
        </p:nvSpPr>
        <p:spPr bwMode="auto">
          <a:xfrm>
            <a:off x="838200" y="91392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200" b="0" i="0" u="none" strike="noStrike" cap="none" normalizeH="0" baseline="0">
                <a:ln>
                  <a:noFill/>
                </a:ln>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 </a:t>
            </a:r>
            <a:endParaRPr kumimoji="0" lang="en-GB" altLang="en-US" sz="1800" b="0" i="0" u="none" strike="noStrike" cap="none" normalizeH="0" baseline="0">
              <a:ln>
                <a:noFill/>
              </a:ln>
              <a:solidFill>
                <a:schemeClr val="tx1"/>
              </a:solidFill>
              <a:effectLst/>
              <a:latin typeface="Arial" panose="020B0604020202020204" pitchFamily="34" charset="0"/>
            </a:endParaRPr>
          </a:p>
        </p:txBody>
      </p:sp>
      <p:pic>
        <p:nvPicPr>
          <p:cNvPr id="4" name="Content Placeholder 3">
            <a:extLst>
              <a:ext uri="{FF2B5EF4-FFF2-40B4-BE49-F238E27FC236}">
                <a16:creationId xmlns:a16="http://schemas.microsoft.com/office/drawing/2014/main" id="{DAE3FB45-45C6-A041-E2DB-925FF0EB12D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63817" y="1655683"/>
            <a:ext cx="3922459" cy="2893948"/>
          </a:xfrm>
          <a:prstGeom prst="rect">
            <a:avLst/>
          </a:prstGeom>
          <a:noFill/>
          <a:ln>
            <a:noFill/>
          </a:ln>
        </p:spPr>
      </p:pic>
      <p:pic>
        <p:nvPicPr>
          <p:cNvPr id="5" name="Picture 4">
            <a:extLst>
              <a:ext uri="{FF2B5EF4-FFF2-40B4-BE49-F238E27FC236}">
                <a16:creationId xmlns:a16="http://schemas.microsoft.com/office/drawing/2014/main" id="{FAFD093E-D0E3-C306-C8C7-DF5E1BD3D1A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486276" y="1876217"/>
            <a:ext cx="3600789" cy="2673412"/>
          </a:xfrm>
          <a:prstGeom prst="rect">
            <a:avLst/>
          </a:prstGeom>
          <a:noFill/>
          <a:ln>
            <a:noFill/>
          </a:ln>
        </p:spPr>
      </p:pic>
      <p:pic>
        <p:nvPicPr>
          <p:cNvPr id="6" name="Picture 5">
            <a:extLst>
              <a:ext uri="{FF2B5EF4-FFF2-40B4-BE49-F238E27FC236}">
                <a16:creationId xmlns:a16="http://schemas.microsoft.com/office/drawing/2014/main" id="{E7BB7C32-FFAC-93D3-C318-1256E1C01C20}"/>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61436" y="1807839"/>
            <a:ext cx="3748088" cy="2783113"/>
          </a:xfrm>
          <a:prstGeom prst="rect">
            <a:avLst/>
          </a:prstGeom>
          <a:noFill/>
          <a:ln>
            <a:noFill/>
          </a:ln>
        </p:spPr>
      </p:pic>
      <p:sp>
        <p:nvSpPr>
          <p:cNvPr id="10" name="TextBox 9">
            <a:extLst>
              <a:ext uri="{FF2B5EF4-FFF2-40B4-BE49-F238E27FC236}">
                <a16:creationId xmlns:a16="http://schemas.microsoft.com/office/drawing/2014/main" id="{06A84471-9B89-94FB-7A66-5A7B13A550D5}"/>
              </a:ext>
            </a:extLst>
          </p:cNvPr>
          <p:cNvSpPr txBox="1"/>
          <p:nvPr/>
        </p:nvSpPr>
        <p:spPr>
          <a:xfrm>
            <a:off x="3157538" y="4863197"/>
            <a:ext cx="6515100" cy="646331"/>
          </a:xfrm>
          <a:prstGeom prst="rect">
            <a:avLst/>
          </a:prstGeom>
          <a:noFill/>
        </p:spPr>
        <p:txBody>
          <a:bodyPr wrap="square">
            <a:spAutoFit/>
          </a:bodyPr>
          <a:lstStyle/>
          <a:p>
            <a:r>
              <a:rPr lang="en-GB" sz="1800" b="1" dirty="0">
                <a:effectLst/>
                <a:latin typeface="Product Sans" panose="020B0403030502040203" pitchFamily="34" charset="0"/>
                <a:ea typeface="Times New Roman" panose="02020603050405020304" pitchFamily="18" charset="0"/>
                <a:cs typeface="Times New Roman" panose="02020603050405020304" pitchFamily="18" charset="0"/>
              </a:rPr>
              <a:t>Figure 6: Contour Detection (a) Original Smear Image (b) Sharpened Image (c) Contour Detected </a:t>
            </a:r>
            <a:endParaRPr lang="en-IN" sz="1600" dirty="0">
              <a:effectLst/>
              <a:latin typeface="Product Sans" panose="020B0403030502040203" pitchFamily="34" charset="0"/>
              <a:ea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21E709A3-CC4F-0688-7DF6-AB0CE7C7A99E}"/>
              </a:ext>
            </a:extLst>
          </p:cNvPr>
          <p:cNvSpPr txBox="1"/>
          <p:nvPr/>
        </p:nvSpPr>
        <p:spPr>
          <a:xfrm>
            <a:off x="838200" y="1048418"/>
            <a:ext cx="8077200" cy="369332"/>
          </a:xfrm>
          <a:prstGeom prst="rect">
            <a:avLst/>
          </a:prstGeom>
          <a:noFill/>
        </p:spPr>
        <p:txBody>
          <a:bodyPr wrap="square">
            <a:spAutoFit/>
          </a:bodyPr>
          <a:lstStyle/>
          <a:p>
            <a:r>
              <a:rPr lang="en-GB" sz="1800" dirty="0">
                <a:latin typeface="Product Sans" panose="020B0403030502040203" pitchFamily="34" charset="0"/>
                <a:ea typeface="Times New Roman" panose="02020603050405020304" pitchFamily="18" charset="0"/>
                <a:cs typeface="Times New Roman" panose="02020603050405020304" pitchFamily="18" charset="0"/>
              </a:rPr>
              <a:t>Figure 6 shows the results of Contour Detection method and its end results. </a:t>
            </a:r>
            <a:endParaRPr lang="en-GB" sz="1800" dirty="0">
              <a:effectLst/>
              <a:latin typeface="Product Sans" panose="020B0403030502040203"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17326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DB8B-B424-E5AD-9FF0-CEF8E5E953C3}"/>
              </a:ext>
            </a:extLst>
          </p:cNvPr>
          <p:cNvSpPr>
            <a:spLocks noGrp="1"/>
          </p:cNvSpPr>
          <p:nvPr>
            <p:ph type="title"/>
          </p:nvPr>
        </p:nvSpPr>
        <p:spPr>
          <a:xfrm>
            <a:off x="712708" y="413784"/>
            <a:ext cx="10515600" cy="1041320"/>
          </a:xfrm>
        </p:spPr>
        <p:txBody>
          <a:bodyPr>
            <a:normAutofit/>
          </a:bodyPr>
          <a:lstStyle/>
          <a:p>
            <a:r>
              <a:rPr lang="en-US" sz="3200" b="1" dirty="0">
                <a:latin typeface="Product Sans" panose="020B0403030502040203" pitchFamily="34" charset="0"/>
              </a:rPr>
              <a:t>Results</a:t>
            </a:r>
          </a:p>
        </p:txBody>
      </p:sp>
      <p:sp>
        <p:nvSpPr>
          <p:cNvPr id="9" name="Rectangle 12">
            <a:extLst>
              <a:ext uri="{FF2B5EF4-FFF2-40B4-BE49-F238E27FC236}">
                <a16:creationId xmlns:a16="http://schemas.microsoft.com/office/drawing/2014/main" id="{C8916A33-42F1-EE6C-8D3A-DCBD8DB1C0E3}"/>
              </a:ext>
            </a:extLst>
          </p:cNvPr>
          <p:cNvSpPr>
            <a:spLocks noChangeArrowheads="1"/>
          </p:cNvSpPr>
          <p:nvPr/>
        </p:nvSpPr>
        <p:spPr bwMode="auto">
          <a:xfrm>
            <a:off x="838200" y="91392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1200" b="0" i="0" u="none" strike="noStrike" cap="none" normalizeH="0" baseline="0">
                <a:ln>
                  <a:noFill/>
                </a:ln>
                <a:solidFill>
                  <a:schemeClr val="tx1"/>
                </a:solidFill>
                <a:effectLst/>
                <a:latin typeface="Cambria" panose="02040503050406030204" pitchFamily="18" charset="0"/>
                <a:ea typeface="Times New Roman" panose="02020603050405020304" pitchFamily="18" charset="0"/>
                <a:cs typeface="Times New Roman" panose="02020603050405020304" pitchFamily="18" charset="0"/>
              </a:rPr>
              <a:t> </a:t>
            </a:r>
            <a:endParaRPr kumimoji="0" lang="en-GB" altLang="en-US" sz="1800" b="0" i="0" u="none" strike="noStrike" cap="none" normalizeH="0" baseline="0">
              <a:ln>
                <a:noFill/>
              </a:ln>
              <a:solidFill>
                <a:schemeClr val="tx1"/>
              </a:solidFill>
              <a:effectLst/>
              <a:latin typeface="Arial" panose="020B0604020202020204" pitchFamily="34" charset="0"/>
            </a:endParaRPr>
          </a:p>
        </p:txBody>
      </p:sp>
      <mc:AlternateContent xmlns:mc="http://schemas.openxmlformats.org/markup-compatibility/2006" xmlns:cx1="http://schemas.microsoft.com/office/drawing/2015/9/8/chartex">
        <mc:Choice Requires="cx1">
          <p:graphicFrame>
            <p:nvGraphicFramePr>
              <p:cNvPr id="11" name="Chart 10">
                <a:extLst>
                  <a:ext uri="{FF2B5EF4-FFF2-40B4-BE49-F238E27FC236}">
                    <a16:creationId xmlns:a16="http://schemas.microsoft.com/office/drawing/2014/main" id="{83DD4DB3-70F5-5943-6899-41E7DAC50553}"/>
                  </a:ext>
                </a:extLst>
              </p:cNvPr>
              <p:cNvGraphicFramePr/>
              <p:nvPr>
                <p:extLst>
                  <p:ext uri="{D42A27DB-BD31-4B8C-83A1-F6EECF244321}">
                    <p14:modId xmlns:p14="http://schemas.microsoft.com/office/powerpoint/2010/main" val="3654315624"/>
                  </p:ext>
                </p:extLst>
              </p:nvPr>
            </p:nvGraphicFramePr>
            <p:xfrm>
              <a:off x="7813833" y="3725165"/>
              <a:ext cx="3695700" cy="1981200"/>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11" name="Chart 10">
                <a:extLst>
                  <a:ext uri="{FF2B5EF4-FFF2-40B4-BE49-F238E27FC236}">
                    <a16:creationId xmlns:a16="http://schemas.microsoft.com/office/drawing/2014/main" id="{83DD4DB3-70F5-5943-6899-41E7DAC50553}"/>
                  </a:ext>
                </a:extLst>
              </p:cNvPr>
              <p:cNvPicPr>
                <a:picLocks noGrp="1" noRot="1" noChangeAspect="1" noMove="1" noResize="1" noEditPoints="1" noAdjustHandles="1" noChangeArrowheads="1" noChangeShapeType="1"/>
              </p:cNvPicPr>
              <p:nvPr/>
            </p:nvPicPr>
            <p:blipFill>
              <a:blip r:embed="rId3"/>
              <a:stretch>
                <a:fillRect/>
              </a:stretch>
            </p:blipFill>
            <p:spPr>
              <a:xfrm>
                <a:off x="7813833" y="3725165"/>
                <a:ext cx="3695700" cy="1981200"/>
              </a:xfrm>
              <a:prstGeom prst="rect">
                <a:avLst/>
              </a:prstGeom>
            </p:spPr>
          </p:pic>
        </mc:Fallback>
      </mc:AlternateContent>
      <mc:AlternateContent xmlns:mc="http://schemas.openxmlformats.org/markup-compatibility/2006" xmlns:cx1="http://schemas.microsoft.com/office/drawing/2015/9/8/chartex">
        <mc:Choice Requires="cx1">
          <p:graphicFrame>
            <p:nvGraphicFramePr>
              <p:cNvPr id="12" name="Chart 11">
                <a:extLst>
                  <a:ext uri="{FF2B5EF4-FFF2-40B4-BE49-F238E27FC236}">
                    <a16:creationId xmlns:a16="http://schemas.microsoft.com/office/drawing/2014/main" id="{DC00B1F1-2B0B-6ED4-28CE-D473B60EA5D8}"/>
                  </a:ext>
                </a:extLst>
              </p:cNvPr>
              <p:cNvGraphicFramePr/>
              <p:nvPr>
                <p:extLst>
                  <p:ext uri="{D42A27DB-BD31-4B8C-83A1-F6EECF244321}">
                    <p14:modId xmlns:p14="http://schemas.microsoft.com/office/powerpoint/2010/main" val="3950289399"/>
                  </p:ext>
                </p:extLst>
              </p:nvPr>
            </p:nvGraphicFramePr>
            <p:xfrm>
              <a:off x="7813833" y="683105"/>
              <a:ext cx="3604260" cy="2072640"/>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12" name="Chart 11">
                <a:extLst>
                  <a:ext uri="{FF2B5EF4-FFF2-40B4-BE49-F238E27FC236}">
                    <a16:creationId xmlns:a16="http://schemas.microsoft.com/office/drawing/2014/main" id="{DC00B1F1-2B0B-6ED4-28CE-D473B60EA5D8}"/>
                  </a:ext>
                </a:extLst>
              </p:cNvPr>
              <p:cNvPicPr>
                <a:picLocks noGrp="1" noRot="1" noChangeAspect="1" noMove="1" noResize="1" noEditPoints="1" noAdjustHandles="1" noChangeArrowheads="1" noChangeShapeType="1"/>
              </p:cNvPicPr>
              <p:nvPr/>
            </p:nvPicPr>
            <p:blipFill>
              <a:blip r:embed="rId5"/>
              <a:stretch>
                <a:fillRect/>
              </a:stretch>
            </p:blipFill>
            <p:spPr>
              <a:xfrm>
                <a:off x="7813833" y="683105"/>
                <a:ext cx="3604260" cy="2072640"/>
              </a:xfrm>
              <a:prstGeom prst="rect">
                <a:avLst/>
              </a:prstGeom>
            </p:spPr>
          </p:pic>
        </mc:Fallback>
      </mc:AlternateContent>
      <p:sp>
        <p:nvSpPr>
          <p:cNvPr id="15" name="TextBox 14">
            <a:extLst>
              <a:ext uri="{FF2B5EF4-FFF2-40B4-BE49-F238E27FC236}">
                <a16:creationId xmlns:a16="http://schemas.microsoft.com/office/drawing/2014/main" id="{D8A0233C-BBEA-8D05-A2EC-8C521E8F9C2B}"/>
              </a:ext>
            </a:extLst>
          </p:cNvPr>
          <p:cNvSpPr txBox="1"/>
          <p:nvPr/>
        </p:nvSpPr>
        <p:spPr>
          <a:xfrm>
            <a:off x="7505700" y="2731947"/>
            <a:ext cx="4220527" cy="646331"/>
          </a:xfrm>
          <a:prstGeom prst="rect">
            <a:avLst/>
          </a:prstGeom>
          <a:noFill/>
        </p:spPr>
        <p:txBody>
          <a:bodyPr wrap="square">
            <a:spAutoFit/>
          </a:bodyPr>
          <a:lstStyle/>
          <a:p>
            <a:pPr algn="ctr"/>
            <a:r>
              <a:rPr lang="en-GB" sz="1800" b="1" dirty="0">
                <a:effectLst/>
                <a:latin typeface="Cambria" panose="02040503050406030204" pitchFamily="18" charset="0"/>
                <a:ea typeface="Times New Roman" panose="02020603050405020304" pitchFamily="18" charset="0"/>
                <a:cs typeface="Times New Roman" panose="02020603050405020304" pitchFamily="18" charset="0"/>
              </a:rPr>
              <a:t>Figure 7: Bacterial Count obtained through global thresholding</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AB278C1A-C4F0-78D2-0066-81DBB9639008}"/>
              </a:ext>
            </a:extLst>
          </p:cNvPr>
          <p:cNvSpPr txBox="1"/>
          <p:nvPr/>
        </p:nvSpPr>
        <p:spPr>
          <a:xfrm>
            <a:off x="7594758" y="5823479"/>
            <a:ext cx="3914775" cy="646331"/>
          </a:xfrm>
          <a:prstGeom prst="rect">
            <a:avLst/>
          </a:prstGeom>
          <a:noFill/>
        </p:spPr>
        <p:txBody>
          <a:bodyPr wrap="square">
            <a:spAutoFit/>
          </a:bodyPr>
          <a:lstStyle/>
          <a:p>
            <a:pPr algn="ctr"/>
            <a:r>
              <a:rPr lang="en-GB" sz="1800" b="1" dirty="0">
                <a:effectLst/>
                <a:latin typeface="Cambria" panose="02040503050406030204" pitchFamily="18" charset="0"/>
                <a:ea typeface="Times New Roman" panose="02020603050405020304" pitchFamily="18" charset="0"/>
                <a:cs typeface="Times New Roman" panose="02020603050405020304" pitchFamily="18" charset="0"/>
              </a:rPr>
              <a:t>Figure 8: Bacterial Count obtained through contour detection</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0DDFE085-5AB1-1620-0C2C-162B0829704F}"/>
              </a:ext>
            </a:extLst>
          </p:cNvPr>
          <p:cNvSpPr txBox="1"/>
          <p:nvPr/>
        </p:nvSpPr>
        <p:spPr>
          <a:xfrm>
            <a:off x="682466" y="1670118"/>
            <a:ext cx="6515100" cy="3970318"/>
          </a:xfrm>
          <a:prstGeom prst="rect">
            <a:avLst/>
          </a:prstGeom>
          <a:noFill/>
        </p:spPr>
        <p:txBody>
          <a:bodyPr wrap="square">
            <a:spAutoFit/>
          </a:bodyPr>
          <a:lstStyle/>
          <a:p>
            <a:pPr marL="285750" indent="-285750" algn="just">
              <a:buFont typeface="Arial" panose="020B0604020202020204" pitchFamily="34" charset="0"/>
              <a:buChar char="•"/>
            </a:pP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Figure 7 and 8 indicates the box plot for the bacterial count obtained after thresholding and contour detection methods.</a:t>
            </a:r>
          </a:p>
          <a:p>
            <a:pPr marL="285750" indent="-285750" algn="just">
              <a:buFont typeface="Arial" panose="020B0604020202020204" pitchFamily="34" charset="0"/>
              <a:buChar char="•"/>
            </a:pP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 For 3+grading category, the bacterial count range is from 82-909. 4+ grading category the range extended from 115-16712. 5+grading category the range is from 1743-2597 and 6+ category reported range from 6367-15966.</a:t>
            </a:r>
          </a:p>
          <a:p>
            <a:pPr marL="285750" indent="-285750" algn="just">
              <a:buFont typeface="Arial" panose="020B0604020202020204" pitchFamily="34" charset="0"/>
              <a:buChar char="•"/>
            </a:pP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 It has observed certain level of overlap in the bacterial count in different grading levels. </a:t>
            </a:r>
          </a:p>
          <a:p>
            <a:pPr marL="285750" indent="-285750" algn="just">
              <a:buFont typeface="Arial" panose="020B0604020202020204" pitchFamily="34" charset="0"/>
              <a:buChar char="•"/>
            </a:pP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Colour inhomogeneity and low contrast resulted in outliers and overlapping of counts during the segmentation. The current works lacks in the standardisation of the automated bacterial counting.  </a:t>
            </a:r>
          </a:p>
          <a:p>
            <a:pPr marL="285750" indent="-285750" algn="just">
              <a:buFont typeface="Arial" panose="020B0604020202020204" pitchFamily="34" charset="0"/>
              <a:buChar char="•"/>
            </a:pP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In the future, we will work and propose a robust selective segmentation model to overcome the shortcomings </a:t>
            </a:r>
            <a:endParaRPr lang="en-IN" sz="1600" dirty="0">
              <a:effectLst/>
              <a:latin typeface="Product Sans" panose="020B0403030502040203"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0487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DB8B-B424-E5AD-9FF0-CEF8E5E953C3}"/>
              </a:ext>
            </a:extLst>
          </p:cNvPr>
          <p:cNvSpPr>
            <a:spLocks noGrp="1"/>
          </p:cNvSpPr>
          <p:nvPr>
            <p:ph type="title"/>
          </p:nvPr>
        </p:nvSpPr>
        <p:spPr>
          <a:xfrm>
            <a:off x="838200" y="500062"/>
            <a:ext cx="10515600" cy="1325563"/>
          </a:xfrm>
        </p:spPr>
        <p:txBody>
          <a:bodyPr>
            <a:normAutofit/>
          </a:bodyPr>
          <a:lstStyle/>
          <a:p>
            <a:r>
              <a:rPr lang="en-US" sz="3200" b="1" dirty="0">
                <a:latin typeface="Product Sans" panose="020B0403030502040203" pitchFamily="34" charset="0"/>
              </a:rPr>
              <a:t>Conclusion</a:t>
            </a:r>
          </a:p>
        </p:txBody>
      </p:sp>
      <p:sp>
        <p:nvSpPr>
          <p:cNvPr id="3" name="Content Placeholder 2">
            <a:extLst>
              <a:ext uri="{FF2B5EF4-FFF2-40B4-BE49-F238E27FC236}">
                <a16:creationId xmlns:a16="http://schemas.microsoft.com/office/drawing/2014/main" id="{A440144C-0A36-08A5-D4F0-A21739B2C429}"/>
              </a:ext>
            </a:extLst>
          </p:cNvPr>
          <p:cNvSpPr>
            <a:spLocks noGrp="1"/>
          </p:cNvSpPr>
          <p:nvPr>
            <p:ph idx="1"/>
          </p:nvPr>
        </p:nvSpPr>
        <p:spPr>
          <a:xfrm>
            <a:off x="838200" y="2006600"/>
            <a:ext cx="10515600" cy="4351338"/>
          </a:xfrm>
        </p:spPr>
        <p:txBody>
          <a:bodyPr>
            <a:normAutofit/>
          </a:bodyPr>
          <a:lstStyle/>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Experimental evaluation demonstrates that the significance of automatic bacterial counting which indeed had a correlation to grading done by pathologist as per the bacteriological index. </a:t>
            </a:r>
          </a:p>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The results are preliminary outcome of the hypotheses that require further in-depth validation to derive a mapping on Bacteriological Index. </a:t>
            </a:r>
          </a:p>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Extensive validation is needed to make our system deployable for M. Leprae recognition applications</a:t>
            </a:r>
            <a:endParaRPr lang="en-IN" sz="1800" dirty="0">
              <a:effectLst/>
              <a:latin typeface="Product Sans" panose="020B0403030502040203" pitchFamily="34" charset="0"/>
              <a:ea typeface="Times New Roman" panose="02020603050405020304" pitchFamily="18" charset="0"/>
              <a:cs typeface="Times New Roman" panose="02020603050405020304" pitchFamily="18" charset="0"/>
            </a:endParaRPr>
          </a:p>
          <a:p>
            <a:endParaRPr lang="en-US" sz="2000" dirty="0">
              <a:latin typeface="Product Sans" panose="020B0403030502040203" pitchFamily="34" charset="0"/>
            </a:endParaRPr>
          </a:p>
        </p:txBody>
      </p:sp>
    </p:spTree>
    <p:extLst>
      <p:ext uri="{BB962C8B-B14F-4D97-AF65-F5344CB8AC3E}">
        <p14:creationId xmlns:p14="http://schemas.microsoft.com/office/powerpoint/2010/main" val="3287393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290DE-FCEC-D955-9107-F2C35BDD59B6}"/>
              </a:ext>
            </a:extLst>
          </p:cNvPr>
          <p:cNvSpPr>
            <a:spLocks noGrp="1"/>
          </p:cNvSpPr>
          <p:nvPr>
            <p:ph type="title"/>
          </p:nvPr>
        </p:nvSpPr>
        <p:spPr/>
        <p:txBody>
          <a:bodyPr>
            <a:normAutofit/>
          </a:bodyPr>
          <a:lstStyle/>
          <a:p>
            <a:r>
              <a:rPr lang="en-US" sz="3200" b="1" dirty="0">
                <a:latin typeface="Product Sans" panose="020B0403030502040203" pitchFamily="34" charset="0"/>
              </a:rPr>
              <a:t>Topics of Content </a:t>
            </a:r>
          </a:p>
        </p:txBody>
      </p:sp>
      <p:graphicFrame>
        <p:nvGraphicFramePr>
          <p:cNvPr id="4" name="Table 4">
            <a:extLst>
              <a:ext uri="{FF2B5EF4-FFF2-40B4-BE49-F238E27FC236}">
                <a16:creationId xmlns:a16="http://schemas.microsoft.com/office/drawing/2014/main" id="{3FB4E597-9327-FE57-F7F4-531727395C05}"/>
              </a:ext>
            </a:extLst>
          </p:cNvPr>
          <p:cNvGraphicFramePr>
            <a:graphicFrameLocks noGrp="1"/>
          </p:cNvGraphicFramePr>
          <p:nvPr>
            <p:ph idx="1"/>
            <p:extLst>
              <p:ext uri="{D42A27DB-BD31-4B8C-83A1-F6EECF244321}">
                <p14:modId xmlns:p14="http://schemas.microsoft.com/office/powerpoint/2010/main" val="1051210520"/>
              </p:ext>
            </p:extLst>
          </p:nvPr>
        </p:nvGraphicFramePr>
        <p:xfrm>
          <a:off x="995363" y="1508760"/>
          <a:ext cx="10515600" cy="3840480"/>
        </p:xfrm>
        <a:graphic>
          <a:graphicData uri="http://schemas.openxmlformats.org/drawingml/2006/table">
            <a:tbl>
              <a:tblPr firstRow="1" bandRow="1">
                <a:tableStyleId>{9D7B26C5-4107-4FEC-AEDC-1716B250A1EF}</a:tableStyleId>
              </a:tblPr>
              <a:tblGrid>
                <a:gridCol w="5257800">
                  <a:extLst>
                    <a:ext uri="{9D8B030D-6E8A-4147-A177-3AD203B41FA5}">
                      <a16:colId xmlns:a16="http://schemas.microsoft.com/office/drawing/2014/main" val="2498215521"/>
                    </a:ext>
                  </a:extLst>
                </a:gridCol>
                <a:gridCol w="5257800">
                  <a:extLst>
                    <a:ext uri="{9D8B030D-6E8A-4147-A177-3AD203B41FA5}">
                      <a16:colId xmlns:a16="http://schemas.microsoft.com/office/drawing/2014/main" val="129212849"/>
                    </a:ext>
                  </a:extLst>
                </a:gridCol>
              </a:tblGrid>
              <a:tr h="370840">
                <a:tc>
                  <a:txBody>
                    <a:bodyPr/>
                    <a:lstStyle/>
                    <a:p>
                      <a:r>
                        <a:rPr lang="en-US" sz="2200" b="0" dirty="0">
                          <a:latin typeface="Product Sans" panose="020B0403030502040203" pitchFamily="34" charset="0"/>
                        </a:rPr>
                        <a:t>Motivation</a:t>
                      </a:r>
                    </a:p>
                  </a:txBody>
                  <a:tcPr>
                    <a:lnL>
                      <a:noFill/>
                    </a:lnL>
                    <a:lnR>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r"/>
                      <a:r>
                        <a:rPr lang="en-US" sz="2200" b="0" dirty="0">
                          <a:latin typeface="Product Sans" panose="020B0403030502040203" pitchFamily="34" charset="0"/>
                        </a:rPr>
                        <a:t>3</a:t>
                      </a:r>
                    </a:p>
                  </a:txBody>
                  <a:tcPr>
                    <a:lnL>
                      <a:noFill/>
                    </a:lnL>
                    <a:lnR>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032277625"/>
                  </a:ext>
                </a:extLst>
              </a:tr>
              <a:tr h="370840">
                <a:tc>
                  <a:txBody>
                    <a:bodyPr/>
                    <a:lstStyle/>
                    <a:p>
                      <a:r>
                        <a:rPr lang="en-US" sz="2200" b="0" dirty="0">
                          <a:latin typeface="Product Sans" panose="020B0403030502040203" pitchFamily="34" charset="0"/>
                        </a:rPr>
                        <a:t>Keywords</a:t>
                      </a:r>
                    </a:p>
                  </a:txBody>
                  <a:tcPr>
                    <a:lnL>
                      <a:noFill/>
                    </a:lnL>
                    <a:lnR>
                      <a:noFill/>
                    </a:lnR>
                    <a:lnT w="12700" cmpd="sng">
                      <a:noFill/>
                    </a:lnT>
                    <a:lnB>
                      <a:noFill/>
                    </a:lnB>
                    <a:lnTlToBr w="12700" cmpd="sng">
                      <a:noFill/>
                      <a:prstDash val="solid"/>
                    </a:lnTlToBr>
                    <a:lnBlToTr w="12700" cmpd="sng">
                      <a:noFill/>
                      <a:prstDash val="solid"/>
                    </a:lnBlToTr>
                    <a:solidFill>
                      <a:schemeClr val="bg1"/>
                    </a:solidFill>
                  </a:tcPr>
                </a:tc>
                <a:tc>
                  <a:txBody>
                    <a:bodyPr/>
                    <a:lstStyle/>
                    <a:p>
                      <a:pPr algn="r"/>
                      <a:r>
                        <a:rPr lang="en-US" sz="2200" b="0" dirty="0">
                          <a:latin typeface="Product Sans" panose="020B0403030502040203" pitchFamily="34" charset="0"/>
                        </a:rPr>
                        <a:t>3</a:t>
                      </a:r>
                    </a:p>
                  </a:txBody>
                  <a:tcPr>
                    <a:lnL>
                      <a:noFill/>
                    </a:lnL>
                    <a:lnR>
                      <a:noFill/>
                    </a:lnR>
                    <a:lnT w="12700" cmpd="sng">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0989066"/>
                  </a:ext>
                </a:extLst>
              </a:tr>
              <a:tr h="370840">
                <a:tc>
                  <a:txBody>
                    <a:bodyPr/>
                    <a:lstStyle/>
                    <a:p>
                      <a:r>
                        <a:rPr lang="en-US" sz="2200" b="0" dirty="0">
                          <a:latin typeface="Product Sans" panose="020B0403030502040203" pitchFamily="34" charset="0"/>
                        </a:rPr>
                        <a:t>Introduction</a:t>
                      </a:r>
                    </a:p>
                  </a:txBody>
                  <a:tcP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r"/>
                      <a:r>
                        <a:rPr lang="en-US" sz="2200" b="0" dirty="0">
                          <a:latin typeface="Product Sans" panose="020B0403030502040203" pitchFamily="34" charset="0"/>
                        </a:rPr>
                        <a:t>4</a:t>
                      </a:r>
                    </a:p>
                  </a:txBody>
                  <a:tcPr>
                    <a:lnL>
                      <a:noFill/>
                    </a:lnL>
                    <a:lnR>
                      <a:noFill/>
                    </a:lnR>
                    <a:lnT>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86365160"/>
                  </a:ext>
                </a:extLst>
              </a:tr>
              <a:tr h="370840">
                <a:tc>
                  <a:txBody>
                    <a:bodyPr/>
                    <a:lstStyle/>
                    <a:p>
                      <a:r>
                        <a:rPr lang="en-US" sz="2200" b="0" dirty="0">
                          <a:latin typeface="Product Sans" panose="020B0403030502040203" pitchFamily="34" charset="0"/>
                        </a:rPr>
                        <a:t>Methodology – Dataset Abstraction</a:t>
                      </a:r>
                    </a:p>
                  </a:txBody>
                  <a:tcP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r"/>
                      <a:r>
                        <a:rPr lang="en-US" sz="2200" b="0" dirty="0">
                          <a:latin typeface="Product Sans" panose="020B0403030502040203" pitchFamily="34" charset="0"/>
                        </a:rPr>
                        <a:t>6</a:t>
                      </a:r>
                    </a:p>
                  </a:txBody>
                  <a:tcPr>
                    <a:lnL>
                      <a:noFill/>
                    </a:lnL>
                    <a:lnR>
                      <a:noFill/>
                    </a:lnR>
                    <a:lnT>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2424665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0" dirty="0">
                          <a:latin typeface="Product Sans" panose="020B0403030502040203" pitchFamily="34" charset="0"/>
                        </a:rPr>
                        <a:t>Methodology – Methods Adopted</a:t>
                      </a:r>
                    </a:p>
                  </a:txBody>
                  <a:tcP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r"/>
                      <a:r>
                        <a:rPr lang="en-US" sz="2200" b="0" dirty="0">
                          <a:latin typeface="Product Sans" panose="020B0403030502040203" pitchFamily="34" charset="0"/>
                        </a:rPr>
                        <a:t>8</a:t>
                      </a:r>
                    </a:p>
                  </a:txBody>
                  <a:tcPr>
                    <a:lnL>
                      <a:noFill/>
                    </a:lnL>
                    <a:lnR>
                      <a:noFill/>
                    </a:lnR>
                    <a:lnT>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447685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0" dirty="0">
                          <a:latin typeface="Product Sans" panose="020B0403030502040203" pitchFamily="34" charset="0"/>
                        </a:rPr>
                        <a:t>Methodology – Thresholding</a:t>
                      </a:r>
                    </a:p>
                  </a:txBody>
                  <a:tcP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r"/>
                      <a:r>
                        <a:rPr lang="en-US" sz="2200" b="0" dirty="0">
                          <a:latin typeface="Product Sans" panose="020B0403030502040203" pitchFamily="34" charset="0"/>
                        </a:rPr>
                        <a:t>9</a:t>
                      </a:r>
                    </a:p>
                  </a:txBody>
                  <a:tcPr>
                    <a:lnL>
                      <a:noFill/>
                    </a:lnL>
                    <a:lnR>
                      <a:noFill/>
                    </a:lnR>
                    <a:lnT>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3586013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0" dirty="0">
                          <a:latin typeface="Product Sans" panose="020B0403030502040203" pitchFamily="34" charset="0"/>
                        </a:rPr>
                        <a:t>Methodology – Contour Detection</a:t>
                      </a:r>
                    </a:p>
                  </a:txBody>
                  <a:tcP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r"/>
                      <a:r>
                        <a:rPr lang="en-US" sz="2200" b="0" dirty="0">
                          <a:latin typeface="Product Sans" panose="020B0403030502040203" pitchFamily="34" charset="0"/>
                        </a:rPr>
                        <a:t>10</a:t>
                      </a:r>
                    </a:p>
                  </a:txBody>
                  <a:tcPr>
                    <a:lnL>
                      <a:noFill/>
                    </a:lnL>
                    <a:lnR>
                      <a:noFill/>
                    </a:lnR>
                    <a:lnT>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3587846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0" dirty="0">
                          <a:latin typeface="Product Sans" panose="020B0403030502040203" pitchFamily="34" charset="0"/>
                        </a:rPr>
                        <a:t>Results</a:t>
                      </a:r>
                    </a:p>
                  </a:txBody>
                  <a:tcP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r"/>
                      <a:r>
                        <a:rPr lang="en-US" sz="2200" b="0" dirty="0">
                          <a:latin typeface="Product Sans" panose="020B0403030502040203" pitchFamily="34" charset="0"/>
                        </a:rPr>
                        <a:t>11</a:t>
                      </a:r>
                    </a:p>
                  </a:txBody>
                  <a:tcPr>
                    <a:lnL>
                      <a:noFill/>
                    </a:lnL>
                    <a:lnR>
                      <a:noFill/>
                    </a:lnR>
                    <a:lnT>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05990442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0" dirty="0">
                          <a:latin typeface="Product Sans" panose="020B0403030502040203" pitchFamily="34" charset="0"/>
                        </a:rPr>
                        <a:t>Conclusion</a:t>
                      </a:r>
                    </a:p>
                  </a:txBody>
                  <a:tcPr>
                    <a:lnL>
                      <a:noFill/>
                    </a:lnL>
                    <a:lnR>
                      <a:noFill/>
                    </a:lnR>
                    <a:lnT>
                      <a:noFill/>
                    </a:lnT>
                    <a:lnB w="12700" cmpd="sng">
                      <a:noFill/>
                    </a:lnB>
                    <a:lnTlToBr w="12700" cmpd="sng">
                      <a:noFill/>
                      <a:prstDash val="solid"/>
                    </a:lnTlToBr>
                    <a:lnBlToTr w="12700" cmpd="sng">
                      <a:noFill/>
                      <a:prstDash val="solid"/>
                    </a:lnBlToTr>
                    <a:solidFill>
                      <a:schemeClr val="bg1"/>
                    </a:solidFill>
                  </a:tcPr>
                </a:tc>
                <a:tc>
                  <a:txBody>
                    <a:bodyPr/>
                    <a:lstStyle/>
                    <a:p>
                      <a:pPr algn="r"/>
                      <a:r>
                        <a:rPr lang="en-US" sz="2200" b="0" dirty="0">
                          <a:latin typeface="Product Sans" panose="020B0403030502040203" pitchFamily="34" charset="0"/>
                        </a:rPr>
                        <a:t>14</a:t>
                      </a:r>
                    </a:p>
                  </a:txBody>
                  <a:tcPr>
                    <a:lnL>
                      <a:noFill/>
                    </a:lnL>
                    <a:lnR>
                      <a:noFill/>
                    </a:lnR>
                    <a:lnT>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89787280"/>
                  </a:ext>
                </a:extLst>
              </a:tr>
            </a:tbl>
          </a:graphicData>
        </a:graphic>
      </p:graphicFrame>
    </p:spTree>
    <p:extLst>
      <p:ext uri="{BB962C8B-B14F-4D97-AF65-F5344CB8AC3E}">
        <p14:creationId xmlns:p14="http://schemas.microsoft.com/office/powerpoint/2010/main" val="430805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B200D-CCC6-4C19-A47A-195C7E594708}"/>
              </a:ext>
            </a:extLst>
          </p:cNvPr>
          <p:cNvSpPr>
            <a:spLocks noGrp="1"/>
          </p:cNvSpPr>
          <p:nvPr>
            <p:ph type="title"/>
          </p:nvPr>
        </p:nvSpPr>
        <p:spPr>
          <a:xfrm>
            <a:off x="838200" y="350838"/>
            <a:ext cx="10515600" cy="1325563"/>
          </a:xfrm>
        </p:spPr>
        <p:txBody>
          <a:bodyPr>
            <a:normAutofit/>
          </a:bodyPr>
          <a:lstStyle/>
          <a:p>
            <a:r>
              <a:rPr lang="en-IN" sz="3200" b="1" dirty="0">
                <a:effectLst/>
                <a:latin typeface="Product Sans" panose="020B0403030502040203" pitchFamily="34" charset="0"/>
                <a:ea typeface="Times New Roman" panose="02020603050405020304" pitchFamily="18" charset="0"/>
                <a:cs typeface="Times New Roman" panose="02020603050405020304" pitchFamily="18" charset="0"/>
              </a:rPr>
              <a:t>Motivation</a:t>
            </a:r>
            <a:endParaRPr lang="en-US" sz="3200" dirty="0">
              <a:latin typeface="Product Sans" panose="020B0403030502040203" pitchFamily="34" charset="0"/>
            </a:endParaRPr>
          </a:p>
        </p:txBody>
      </p:sp>
      <p:sp>
        <p:nvSpPr>
          <p:cNvPr id="3" name="Content Placeholder 2">
            <a:extLst>
              <a:ext uri="{FF2B5EF4-FFF2-40B4-BE49-F238E27FC236}">
                <a16:creationId xmlns:a16="http://schemas.microsoft.com/office/drawing/2014/main" id="{31EA23E2-1112-329E-B105-BDB5246F2F0C}"/>
              </a:ext>
            </a:extLst>
          </p:cNvPr>
          <p:cNvSpPr>
            <a:spLocks noGrp="1"/>
          </p:cNvSpPr>
          <p:nvPr>
            <p:ph idx="1"/>
          </p:nvPr>
        </p:nvSpPr>
        <p:spPr>
          <a:xfrm>
            <a:off x="838200" y="1368425"/>
            <a:ext cx="10515600" cy="3303588"/>
          </a:xfrm>
        </p:spPr>
        <p:txBody>
          <a:bodyPr>
            <a:normAutofit/>
          </a:bodyPr>
          <a:lstStyle/>
          <a:p>
            <a:r>
              <a:rPr lang="en-IN" dirty="0">
                <a:effectLst/>
                <a:latin typeface="Product Sans" panose="020B0403030502040203" pitchFamily="34" charset="0"/>
              </a:rPr>
              <a:t>Research Question – </a:t>
            </a:r>
          </a:p>
          <a:p>
            <a:pPr lvl="1"/>
            <a:r>
              <a:rPr lang="en-IN" dirty="0">
                <a:effectLst/>
                <a:latin typeface="Product Sans" panose="020B0403030502040203" pitchFamily="34" charset="0"/>
              </a:rPr>
              <a:t>Can the latest Machine learning techniques be used to predict th</a:t>
            </a:r>
            <a:r>
              <a:rPr lang="en-IN" dirty="0">
                <a:latin typeface="Product Sans" panose="020B0403030502040203" pitchFamily="34" charset="0"/>
              </a:rPr>
              <a:t>e type of leprosy by analysing skin lesion images ?</a:t>
            </a:r>
            <a:endParaRPr lang="en-IN" dirty="0">
              <a:effectLst/>
              <a:latin typeface="Product Sans" panose="020B0403030502040203" pitchFamily="34" charset="0"/>
            </a:endParaRPr>
          </a:p>
          <a:p>
            <a:pPr>
              <a:buFont typeface="Arial" panose="020B0604020202020204" pitchFamily="34" charset="0"/>
              <a:buChar char="•"/>
            </a:pPr>
            <a:r>
              <a:rPr lang="en-IN" b="0" i="0" u="none" strike="noStrike" dirty="0">
                <a:effectLst/>
                <a:latin typeface="Product Sans" panose="020B0403030502040203" pitchFamily="34" charset="0"/>
              </a:rPr>
              <a:t>The goal of this paper is to give an accurate bacteria count in a skin lesion image.</a:t>
            </a:r>
            <a:endParaRPr lang="en-IN" dirty="0">
              <a:latin typeface="Product Sans" panose="020B0403030502040203" pitchFamily="34" charset="0"/>
            </a:endParaRPr>
          </a:p>
          <a:p>
            <a:pPr>
              <a:buFont typeface="Arial" panose="020B0604020202020204" pitchFamily="34" charset="0"/>
              <a:buChar char="•"/>
            </a:pPr>
            <a:r>
              <a:rPr lang="en-IN" dirty="0">
                <a:latin typeface="Product Sans" panose="020B0403030502040203" pitchFamily="34" charset="0"/>
              </a:rPr>
              <a:t>We do this </a:t>
            </a:r>
            <a:r>
              <a:rPr lang="en-IN" b="0" i="0" u="none" strike="noStrike" dirty="0">
                <a:effectLst/>
                <a:latin typeface="Product Sans" panose="020B0403030502040203" pitchFamily="34" charset="0"/>
              </a:rPr>
              <a:t>by utilising large amounts of past records to automatically detect any patterns or correlations.</a:t>
            </a:r>
            <a:endParaRPr lang="en-IN" dirty="0">
              <a:latin typeface="Product Sans" panose="020B0403030502040203" pitchFamily="34" charset="0"/>
            </a:endParaRPr>
          </a:p>
          <a:p>
            <a:pPr marL="0" indent="0">
              <a:buNone/>
            </a:pPr>
            <a:endParaRPr lang="en-US" dirty="0">
              <a:latin typeface="Product Sans" panose="020B0403030502040203" pitchFamily="34" charset="0"/>
            </a:endParaRPr>
          </a:p>
        </p:txBody>
      </p:sp>
    </p:spTree>
    <p:extLst>
      <p:ext uri="{BB962C8B-B14F-4D97-AF65-F5344CB8AC3E}">
        <p14:creationId xmlns:p14="http://schemas.microsoft.com/office/powerpoint/2010/main" val="3590185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3C8D6-0495-3DB4-8CA0-C39B4AB8D6CC}"/>
              </a:ext>
            </a:extLst>
          </p:cNvPr>
          <p:cNvSpPr>
            <a:spLocks noGrp="1"/>
          </p:cNvSpPr>
          <p:nvPr>
            <p:ph type="title"/>
          </p:nvPr>
        </p:nvSpPr>
        <p:spPr/>
        <p:txBody>
          <a:bodyPr>
            <a:normAutofit/>
          </a:bodyPr>
          <a:lstStyle/>
          <a:p>
            <a:r>
              <a:rPr lang="en-IN" sz="3200" b="1" dirty="0">
                <a:effectLst/>
                <a:latin typeface="Product Sans" panose="020B0403030502040203" pitchFamily="34" charset="0"/>
                <a:ea typeface="Times New Roman" panose="02020603050405020304" pitchFamily="18" charset="0"/>
                <a:cs typeface="Times New Roman" panose="02020603050405020304" pitchFamily="18" charset="0"/>
              </a:rPr>
              <a:t>Introduction</a:t>
            </a:r>
            <a:endParaRPr lang="en-US" sz="3200" dirty="0">
              <a:latin typeface="Product Sans" panose="020B0403030502040203" pitchFamily="34" charset="0"/>
            </a:endParaRPr>
          </a:p>
        </p:txBody>
      </p:sp>
      <p:sp>
        <p:nvSpPr>
          <p:cNvPr id="3" name="Content Placeholder 2">
            <a:extLst>
              <a:ext uri="{FF2B5EF4-FFF2-40B4-BE49-F238E27FC236}">
                <a16:creationId xmlns:a16="http://schemas.microsoft.com/office/drawing/2014/main" id="{2F25045C-283E-85CB-F1BB-D34C2C2751A6}"/>
              </a:ext>
            </a:extLst>
          </p:cNvPr>
          <p:cNvSpPr>
            <a:spLocks noGrp="1"/>
          </p:cNvSpPr>
          <p:nvPr>
            <p:ph idx="1"/>
          </p:nvPr>
        </p:nvSpPr>
        <p:spPr>
          <a:xfrm>
            <a:off x="838200" y="1446484"/>
            <a:ext cx="6248400" cy="4351338"/>
          </a:xfrm>
        </p:spPr>
        <p:txBody>
          <a:bodyPr>
            <a:noAutofit/>
          </a:bodyPr>
          <a:lstStyle/>
          <a:p>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Leprosy caused by Mycobacterium leprae (M. leprae) is progressive bacterial infection but is curable [1]. Although the prevalence of this disease has significantly gone down after the introduction of the WHO regimen of Multi-drug Therapy (MDT) [2], the incidence remains still a concern.</a:t>
            </a:r>
            <a:r>
              <a:rPr lang="en-IN" sz="1800" dirty="0">
                <a:effectLst/>
                <a:latin typeface="Product Sans" panose="020B0403030502040203" pitchFamily="34" charset="0"/>
              </a:rPr>
              <a:t> </a:t>
            </a:r>
            <a:endParaRPr lang="en-IN" sz="1800" dirty="0">
              <a:effectLst/>
              <a:latin typeface="Product Sans" panose="020B0403030502040203" pitchFamily="34" charset="0"/>
              <a:ea typeface="Times New Roman" panose="02020603050405020304" pitchFamily="18" charset="0"/>
              <a:cs typeface="Times New Roman" panose="02020603050405020304" pitchFamily="18" charset="0"/>
            </a:endParaRPr>
          </a:p>
          <a:p>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Very recently, the high incidence is reported in various states on India, despite advances in all spheres of medical sciences. Statistic by NLEP shows 76% of new leprosy cases in some parts of India which includes children between the ages of 1 to 18 years. Based on the reports from all states by NLEP, a total of 57,672 leprosy cases are on record as on 2021. The report says, the child cases detected in 2021 were 1616 [3]. Figure 1 shows the prevalence of leprosy in India for the year 2020 and 2021.</a:t>
            </a:r>
          </a:p>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In this paper, the bacilli count is performed using contour detection and compared with thresholding mechanism. The performance of these methods are computed based on purity calculation</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a:t>
            </a:r>
          </a:p>
        </p:txBody>
      </p:sp>
      <p:graphicFrame>
        <p:nvGraphicFramePr>
          <p:cNvPr id="6" name="Chart 5">
            <a:extLst>
              <a:ext uri="{FF2B5EF4-FFF2-40B4-BE49-F238E27FC236}">
                <a16:creationId xmlns:a16="http://schemas.microsoft.com/office/drawing/2014/main" id="{C15BF3E2-959A-6888-411D-F0FDD25E54C4}"/>
              </a:ext>
            </a:extLst>
          </p:cNvPr>
          <p:cNvGraphicFramePr/>
          <p:nvPr>
            <p:extLst>
              <p:ext uri="{D42A27DB-BD31-4B8C-83A1-F6EECF244321}">
                <p14:modId xmlns:p14="http://schemas.microsoft.com/office/powerpoint/2010/main" val="3164019636"/>
              </p:ext>
            </p:extLst>
          </p:nvPr>
        </p:nvGraphicFramePr>
        <p:xfrm>
          <a:off x="7692390" y="1825625"/>
          <a:ext cx="3550920" cy="2209800"/>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32D13B83-44FC-1798-4C3C-BA4EFB31B99A}"/>
              </a:ext>
            </a:extLst>
          </p:cNvPr>
          <p:cNvSpPr txBox="1"/>
          <p:nvPr/>
        </p:nvSpPr>
        <p:spPr>
          <a:xfrm>
            <a:off x="7806928" y="4170362"/>
            <a:ext cx="3321844" cy="646331"/>
          </a:xfrm>
          <a:prstGeom prst="rect">
            <a:avLst/>
          </a:prstGeom>
          <a:noFill/>
        </p:spPr>
        <p:txBody>
          <a:bodyPr wrap="square">
            <a:spAutoFit/>
          </a:bodyPr>
          <a:lstStyle/>
          <a:p>
            <a:pPr algn="ct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Figure 1. Statistics of Leprosy in India collected by NLEP [3]</a:t>
            </a:r>
            <a:endParaRPr lang="en-IN" sz="1600" dirty="0">
              <a:effectLst/>
              <a:latin typeface="Product Sans" panose="020B0403030502040203"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0130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DB8B-B424-E5AD-9FF0-CEF8E5E953C3}"/>
              </a:ext>
            </a:extLst>
          </p:cNvPr>
          <p:cNvSpPr>
            <a:spLocks noGrp="1"/>
          </p:cNvSpPr>
          <p:nvPr>
            <p:ph type="title"/>
          </p:nvPr>
        </p:nvSpPr>
        <p:spPr>
          <a:xfrm>
            <a:off x="838200" y="500062"/>
            <a:ext cx="10515600" cy="1325563"/>
          </a:xfrm>
        </p:spPr>
        <p:txBody>
          <a:bodyPr>
            <a:normAutofit/>
          </a:bodyPr>
          <a:lstStyle/>
          <a:p>
            <a:r>
              <a:rPr lang="en-US" sz="3200" b="1" dirty="0">
                <a:latin typeface="Product Sans" panose="020B0403030502040203" pitchFamily="34" charset="0"/>
              </a:rPr>
              <a:t>Methodology -  Data Set Abstraction</a:t>
            </a:r>
          </a:p>
        </p:txBody>
      </p:sp>
      <p:sp>
        <p:nvSpPr>
          <p:cNvPr id="3" name="Content Placeholder 2">
            <a:extLst>
              <a:ext uri="{FF2B5EF4-FFF2-40B4-BE49-F238E27FC236}">
                <a16:creationId xmlns:a16="http://schemas.microsoft.com/office/drawing/2014/main" id="{A440144C-0A36-08A5-D4F0-A21739B2C429}"/>
              </a:ext>
            </a:extLst>
          </p:cNvPr>
          <p:cNvSpPr>
            <a:spLocks noGrp="1"/>
          </p:cNvSpPr>
          <p:nvPr>
            <p:ph idx="1"/>
          </p:nvPr>
        </p:nvSpPr>
        <p:spPr>
          <a:xfrm>
            <a:off x="838200" y="2006600"/>
            <a:ext cx="10515600" cy="4351338"/>
          </a:xfrm>
        </p:spPr>
        <p:txBody>
          <a:bodyPr>
            <a:normAutofit/>
          </a:bodyPr>
          <a:lstStyle/>
          <a:p>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The data for this study is collected from the Schieffelin Institute of Health – Research &amp; Leprosy Centre, </a:t>
            </a:r>
            <a:r>
              <a:rPr lang="en-IN" sz="1800" dirty="0" err="1">
                <a:effectLst/>
                <a:latin typeface="Product Sans" panose="020B0403030502040203" pitchFamily="34" charset="0"/>
                <a:ea typeface="Times New Roman" panose="02020603050405020304" pitchFamily="18" charset="0"/>
                <a:cs typeface="Times New Roman" panose="02020603050405020304" pitchFamily="18" charset="0"/>
              </a:rPr>
              <a:t>Karigiri</a:t>
            </a:r>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 Vellore. 44 retrospective data from the Pathology department were collected. Each image was graded according to the Bacillary index by the pathologist.  </a:t>
            </a:r>
          </a:p>
          <a:p>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The stained tissue sections were observed under Olympus BX 50 Trinocular microscope. All skin smear sections were screened under 100x objective. Bacteriological index was calculated under oil immersion filed.</a:t>
            </a:r>
          </a:p>
          <a:p>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It is graded in Ridley’s logarithmic scale from 0 to 6+ as shown below in the table [14]. Pathologist carries out the examination of smear based on its morphology for instance, M. leprae are pink rod-shaped organisms. </a:t>
            </a:r>
          </a:p>
          <a:p>
            <a:r>
              <a:rPr lang="en-IN" sz="1800" dirty="0">
                <a:effectLst/>
                <a:latin typeface="Product Sans" panose="020B0403030502040203" pitchFamily="34" charset="0"/>
                <a:ea typeface="Times New Roman" panose="02020603050405020304" pitchFamily="18" charset="0"/>
                <a:cs typeface="Times New Roman" panose="02020603050405020304" pitchFamily="18" charset="0"/>
              </a:rPr>
              <a:t>The presence of bacilli is seen as pink rod precipitate against a blue background. If no bacilli are found, the smear is called negative else positive and are graded. </a:t>
            </a:r>
          </a:p>
          <a:p>
            <a:r>
              <a:rPr lang="en-IN" sz="1800" dirty="0">
                <a:latin typeface="Product Sans" panose="020B0403030502040203" pitchFamily="34" charset="0"/>
                <a:cs typeface="Times New Roman" panose="02020603050405020304" pitchFamily="18" charset="0"/>
              </a:rPr>
              <a:t>An example of an image from each level is shown on the next slide. </a:t>
            </a:r>
            <a:endParaRPr lang="en-US" sz="2400" dirty="0">
              <a:latin typeface="Product Sans" panose="020B0403030502040203" pitchFamily="34" charset="0"/>
            </a:endParaRPr>
          </a:p>
        </p:txBody>
      </p:sp>
    </p:spTree>
    <p:extLst>
      <p:ext uri="{BB962C8B-B14F-4D97-AF65-F5344CB8AC3E}">
        <p14:creationId xmlns:p14="http://schemas.microsoft.com/office/powerpoint/2010/main" val="3850628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DB8B-B424-E5AD-9FF0-CEF8E5E953C3}"/>
              </a:ext>
            </a:extLst>
          </p:cNvPr>
          <p:cNvSpPr>
            <a:spLocks noGrp="1"/>
          </p:cNvSpPr>
          <p:nvPr>
            <p:ph type="title"/>
          </p:nvPr>
        </p:nvSpPr>
        <p:spPr>
          <a:xfrm>
            <a:off x="838200" y="0"/>
            <a:ext cx="10515600" cy="1325563"/>
          </a:xfrm>
        </p:spPr>
        <p:txBody>
          <a:bodyPr>
            <a:normAutofit/>
          </a:bodyPr>
          <a:lstStyle/>
          <a:p>
            <a:r>
              <a:rPr lang="en-US" sz="3200" b="1" dirty="0">
                <a:latin typeface="Product Sans" panose="020B0403030502040203" pitchFamily="34" charset="0"/>
              </a:rPr>
              <a:t>Methodology -  Data Set Abstraction (Continued)</a:t>
            </a:r>
          </a:p>
        </p:txBody>
      </p:sp>
      <p:pic>
        <p:nvPicPr>
          <p:cNvPr id="7" name="Picture 6">
            <a:extLst>
              <a:ext uri="{FF2B5EF4-FFF2-40B4-BE49-F238E27FC236}">
                <a16:creationId xmlns:a16="http://schemas.microsoft.com/office/drawing/2014/main" id="{353B5B2A-F245-B095-1498-0CB57074FA73}"/>
              </a:ext>
            </a:extLst>
          </p:cNvPr>
          <p:cNvPicPr>
            <a:picLocks noChangeAspect="1"/>
          </p:cNvPicPr>
          <p:nvPr/>
        </p:nvPicPr>
        <p:blipFill>
          <a:blip r:embed="rId2"/>
          <a:stretch>
            <a:fillRect/>
          </a:stretch>
        </p:blipFill>
        <p:spPr>
          <a:xfrm>
            <a:off x="1614485" y="1051718"/>
            <a:ext cx="3043238" cy="2282429"/>
          </a:xfrm>
          <a:prstGeom prst="rect">
            <a:avLst/>
          </a:prstGeom>
        </p:spPr>
      </p:pic>
      <p:pic>
        <p:nvPicPr>
          <p:cNvPr id="9" name="Picture 8">
            <a:extLst>
              <a:ext uri="{FF2B5EF4-FFF2-40B4-BE49-F238E27FC236}">
                <a16:creationId xmlns:a16="http://schemas.microsoft.com/office/drawing/2014/main" id="{65363C10-DF1E-7FF2-78D2-4E6FBF780A4B}"/>
              </a:ext>
            </a:extLst>
          </p:cNvPr>
          <p:cNvPicPr>
            <a:picLocks noChangeAspect="1"/>
          </p:cNvPicPr>
          <p:nvPr/>
        </p:nvPicPr>
        <p:blipFill>
          <a:blip r:embed="rId3"/>
          <a:stretch>
            <a:fillRect/>
          </a:stretch>
        </p:blipFill>
        <p:spPr>
          <a:xfrm>
            <a:off x="6824662" y="1051718"/>
            <a:ext cx="3043240" cy="2282430"/>
          </a:xfrm>
          <a:prstGeom prst="rect">
            <a:avLst/>
          </a:prstGeom>
        </p:spPr>
      </p:pic>
      <p:pic>
        <p:nvPicPr>
          <p:cNvPr id="11" name="Picture 10">
            <a:extLst>
              <a:ext uri="{FF2B5EF4-FFF2-40B4-BE49-F238E27FC236}">
                <a16:creationId xmlns:a16="http://schemas.microsoft.com/office/drawing/2014/main" id="{9D502074-5101-BB10-CFF7-FED34DFEA465}"/>
              </a:ext>
            </a:extLst>
          </p:cNvPr>
          <p:cNvPicPr>
            <a:picLocks noChangeAspect="1"/>
          </p:cNvPicPr>
          <p:nvPr/>
        </p:nvPicPr>
        <p:blipFill>
          <a:blip r:embed="rId4"/>
          <a:stretch>
            <a:fillRect/>
          </a:stretch>
        </p:blipFill>
        <p:spPr>
          <a:xfrm>
            <a:off x="1614487" y="3929063"/>
            <a:ext cx="3043240" cy="2282430"/>
          </a:xfrm>
          <a:prstGeom prst="rect">
            <a:avLst/>
          </a:prstGeom>
        </p:spPr>
      </p:pic>
      <p:pic>
        <p:nvPicPr>
          <p:cNvPr id="13" name="Picture 12">
            <a:extLst>
              <a:ext uri="{FF2B5EF4-FFF2-40B4-BE49-F238E27FC236}">
                <a16:creationId xmlns:a16="http://schemas.microsoft.com/office/drawing/2014/main" id="{64720AD4-C582-0845-DD6E-09DBCED03F88}"/>
              </a:ext>
            </a:extLst>
          </p:cNvPr>
          <p:cNvPicPr>
            <a:picLocks noChangeAspect="1"/>
          </p:cNvPicPr>
          <p:nvPr/>
        </p:nvPicPr>
        <p:blipFill>
          <a:blip r:embed="rId5"/>
          <a:stretch>
            <a:fillRect/>
          </a:stretch>
        </p:blipFill>
        <p:spPr>
          <a:xfrm>
            <a:off x="6824663" y="3929063"/>
            <a:ext cx="3043239" cy="2282429"/>
          </a:xfrm>
          <a:prstGeom prst="rect">
            <a:avLst/>
          </a:prstGeom>
        </p:spPr>
      </p:pic>
      <p:sp>
        <p:nvSpPr>
          <p:cNvPr id="14" name="TextBox 13">
            <a:extLst>
              <a:ext uri="{FF2B5EF4-FFF2-40B4-BE49-F238E27FC236}">
                <a16:creationId xmlns:a16="http://schemas.microsoft.com/office/drawing/2014/main" id="{B73576EF-8F86-DA4D-815A-17ED064703F1}"/>
              </a:ext>
            </a:extLst>
          </p:cNvPr>
          <p:cNvSpPr txBox="1"/>
          <p:nvPr/>
        </p:nvSpPr>
        <p:spPr>
          <a:xfrm>
            <a:off x="684952" y="3461226"/>
            <a:ext cx="4902304" cy="369332"/>
          </a:xfrm>
          <a:prstGeom prst="rect">
            <a:avLst/>
          </a:prstGeom>
          <a:noFill/>
        </p:spPr>
        <p:txBody>
          <a:bodyPr wrap="none" rtlCol="0">
            <a:spAutoFit/>
          </a:bodyPr>
          <a:lstStyle/>
          <a:p>
            <a:r>
              <a:rPr lang="en-US" dirty="0">
                <a:latin typeface="Product Sans" panose="020B0403030502040203" pitchFamily="34" charset="0"/>
              </a:rPr>
              <a:t>Above Figure shows the Image of smear level 3</a:t>
            </a:r>
          </a:p>
        </p:txBody>
      </p:sp>
      <p:sp>
        <p:nvSpPr>
          <p:cNvPr id="15" name="TextBox 14">
            <a:extLst>
              <a:ext uri="{FF2B5EF4-FFF2-40B4-BE49-F238E27FC236}">
                <a16:creationId xmlns:a16="http://schemas.microsoft.com/office/drawing/2014/main" id="{EE27F42B-1E5C-6FF9-06BD-CA862889B301}"/>
              </a:ext>
            </a:extLst>
          </p:cNvPr>
          <p:cNvSpPr txBox="1"/>
          <p:nvPr/>
        </p:nvSpPr>
        <p:spPr>
          <a:xfrm>
            <a:off x="684952" y="6326865"/>
            <a:ext cx="4902304" cy="369332"/>
          </a:xfrm>
          <a:prstGeom prst="rect">
            <a:avLst/>
          </a:prstGeom>
          <a:noFill/>
        </p:spPr>
        <p:txBody>
          <a:bodyPr wrap="none" rtlCol="0">
            <a:spAutoFit/>
          </a:bodyPr>
          <a:lstStyle/>
          <a:p>
            <a:r>
              <a:rPr lang="en-US" dirty="0">
                <a:latin typeface="Product Sans" panose="020B0403030502040203" pitchFamily="34" charset="0"/>
              </a:rPr>
              <a:t>Above Figure shows the Image of smear level 5</a:t>
            </a:r>
          </a:p>
        </p:txBody>
      </p:sp>
      <p:sp>
        <p:nvSpPr>
          <p:cNvPr id="16" name="TextBox 15">
            <a:extLst>
              <a:ext uri="{FF2B5EF4-FFF2-40B4-BE49-F238E27FC236}">
                <a16:creationId xmlns:a16="http://schemas.microsoft.com/office/drawing/2014/main" id="{DA81A02B-4CAD-F34B-5B73-7E6A71E20138}"/>
              </a:ext>
            </a:extLst>
          </p:cNvPr>
          <p:cNvSpPr txBox="1"/>
          <p:nvPr/>
        </p:nvSpPr>
        <p:spPr>
          <a:xfrm>
            <a:off x="5895130" y="3461226"/>
            <a:ext cx="4902304" cy="369332"/>
          </a:xfrm>
          <a:prstGeom prst="rect">
            <a:avLst/>
          </a:prstGeom>
          <a:noFill/>
        </p:spPr>
        <p:txBody>
          <a:bodyPr wrap="none" rtlCol="0">
            <a:spAutoFit/>
          </a:bodyPr>
          <a:lstStyle/>
          <a:p>
            <a:r>
              <a:rPr lang="en-US" dirty="0">
                <a:latin typeface="Product Sans" panose="020B0403030502040203" pitchFamily="34" charset="0"/>
              </a:rPr>
              <a:t>Above Figure shows the Image of smear level 4</a:t>
            </a:r>
          </a:p>
        </p:txBody>
      </p:sp>
      <p:sp>
        <p:nvSpPr>
          <p:cNvPr id="17" name="TextBox 16">
            <a:extLst>
              <a:ext uri="{FF2B5EF4-FFF2-40B4-BE49-F238E27FC236}">
                <a16:creationId xmlns:a16="http://schemas.microsoft.com/office/drawing/2014/main" id="{6F51ED5F-F143-ED26-0AB3-6C451A5AD9FC}"/>
              </a:ext>
            </a:extLst>
          </p:cNvPr>
          <p:cNvSpPr txBox="1"/>
          <p:nvPr/>
        </p:nvSpPr>
        <p:spPr>
          <a:xfrm>
            <a:off x="5895130" y="6252590"/>
            <a:ext cx="4902304" cy="369332"/>
          </a:xfrm>
          <a:prstGeom prst="rect">
            <a:avLst/>
          </a:prstGeom>
          <a:noFill/>
        </p:spPr>
        <p:txBody>
          <a:bodyPr wrap="none" rtlCol="0">
            <a:spAutoFit/>
          </a:bodyPr>
          <a:lstStyle/>
          <a:p>
            <a:r>
              <a:rPr lang="en-US" dirty="0">
                <a:latin typeface="Product Sans" panose="020B0403030502040203" pitchFamily="34" charset="0"/>
              </a:rPr>
              <a:t>Above Figure shows the Image of smear level 6</a:t>
            </a:r>
          </a:p>
        </p:txBody>
      </p:sp>
    </p:spTree>
    <p:extLst>
      <p:ext uri="{BB962C8B-B14F-4D97-AF65-F5344CB8AC3E}">
        <p14:creationId xmlns:p14="http://schemas.microsoft.com/office/powerpoint/2010/main" val="407318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DB8B-B424-E5AD-9FF0-CEF8E5E953C3}"/>
              </a:ext>
            </a:extLst>
          </p:cNvPr>
          <p:cNvSpPr>
            <a:spLocks noGrp="1"/>
          </p:cNvSpPr>
          <p:nvPr>
            <p:ph type="title"/>
          </p:nvPr>
        </p:nvSpPr>
        <p:spPr>
          <a:xfrm>
            <a:off x="838200" y="500062"/>
            <a:ext cx="10515600" cy="1325563"/>
          </a:xfrm>
        </p:spPr>
        <p:txBody>
          <a:bodyPr>
            <a:normAutofit/>
          </a:bodyPr>
          <a:lstStyle/>
          <a:p>
            <a:r>
              <a:rPr lang="en-US" sz="3200" b="1" dirty="0">
                <a:latin typeface="Product Sans" panose="020B0403030502040203" pitchFamily="34" charset="0"/>
              </a:rPr>
              <a:t>Methodology -  Methods Adopted</a:t>
            </a:r>
          </a:p>
        </p:txBody>
      </p:sp>
      <p:sp>
        <p:nvSpPr>
          <p:cNvPr id="3" name="Content Placeholder 2">
            <a:extLst>
              <a:ext uri="{FF2B5EF4-FFF2-40B4-BE49-F238E27FC236}">
                <a16:creationId xmlns:a16="http://schemas.microsoft.com/office/drawing/2014/main" id="{A440144C-0A36-08A5-D4F0-A21739B2C429}"/>
              </a:ext>
            </a:extLst>
          </p:cNvPr>
          <p:cNvSpPr>
            <a:spLocks noGrp="1"/>
          </p:cNvSpPr>
          <p:nvPr>
            <p:ph idx="1"/>
          </p:nvPr>
        </p:nvSpPr>
        <p:spPr>
          <a:xfrm>
            <a:off x="838200" y="2006600"/>
            <a:ext cx="10515600" cy="4351338"/>
          </a:xfrm>
        </p:spPr>
        <p:txBody>
          <a:bodyPr>
            <a:normAutofit/>
          </a:bodyPr>
          <a:lstStyle/>
          <a:p>
            <a:pPr algn="just"/>
            <a:r>
              <a:rPr lang="en-IN" sz="2000" dirty="0">
                <a:effectLst/>
                <a:latin typeface="Product Sans" panose="020B0403030502040203" pitchFamily="34" charset="0"/>
                <a:ea typeface="Times New Roman" panose="02020603050405020304" pitchFamily="18" charset="0"/>
                <a:cs typeface="Times New Roman" panose="02020603050405020304" pitchFamily="18" charset="0"/>
              </a:rPr>
              <a:t>The study focusses in understanding how the boundary detection in smear images will be successful for bacterial counting. Bacteriological Index </a:t>
            </a:r>
            <a:r>
              <a:rPr lang="en-GB" sz="2000" dirty="0">
                <a:effectLst/>
                <a:latin typeface="Product Sans" panose="020B0403030502040203" pitchFamily="34" charset="0"/>
                <a:ea typeface="Times New Roman" panose="02020603050405020304" pitchFamily="18" charset="0"/>
                <a:cs typeface="Times New Roman" panose="02020603050405020304" pitchFamily="18" charset="0"/>
              </a:rPr>
              <a:t>is a key factor considered in determining the choice of treatment for a patient diagnosed with leprosy. </a:t>
            </a:r>
          </a:p>
          <a:p>
            <a:pPr algn="just"/>
            <a:r>
              <a:rPr lang="en-GB" sz="2000" dirty="0">
                <a:effectLst/>
                <a:latin typeface="Product Sans" panose="020B0403030502040203" pitchFamily="34" charset="0"/>
                <a:ea typeface="Times New Roman" panose="02020603050405020304" pitchFamily="18" charset="0"/>
                <a:cs typeface="Times New Roman" panose="02020603050405020304" pitchFamily="18" charset="0"/>
              </a:rPr>
              <a:t>Hence in this paper an attempt is to made to estimate the bacterial count an important determining factor in the choice of treatment regimen which is based on the clinicopathological type. </a:t>
            </a:r>
          </a:p>
          <a:p>
            <a:pPr algn="just"/>
            <a:r>
              <a:rPr lang="en-GB" sz="2000" dirty="0">
                <a:effectLst/>
                <a:latin typeface="Product Sans" panose="020B0403030502040203" pitchFamily="34" charset="0"/>
                <a:ea typeface="Times New Roman" panose="02020603050405020304" pitchFamily="18" charset="0"/>
                <a:cs typeface="Times New Roman" panose="02020603050405020304" pitchFamily="18" charset="0"/>
              </a:rPr>
              <a:t>The workflow consists of two methods </a:t>
            </a:r>
          </a:p>
          <a:p>
            <a:pPr lvl="1" algn="just"/>
            <a:r>
              <a:rPr lang="en-GB" sz="2000" dirty="0">
                <a:effectLst/>
                <a:latin typeface="Product Sans" panose="020B0403030502040203" pitchFamily="34" charset="0"/>
                <a:ea typeface="Times New Roman" panose="02020603050405020304" pitchFamily="18" charset="0"/>
                <a:cs typeface="Times New Roman" panose="02020603050405020304" pitchFamily="18" charset="0"/>
              </a:rPr>
              <a:t>Thresholding </a:t>
            </a:r>
          </a:p>
          <a:p>
            <a:pPr lvl="1" algn="just"/>
            <a:r>
              <a:rPr lang="en-GB" sz="2000" dirty="0">
                <a:effectLst/>
                <a:latin typeface="Product Sans" panose="020B0403030502040203" pitchFamily="34" charset="0"/>
                <a:ea typeface="Times New Roman" panose="02020603050405020304" pitchFamily="18" charset="0"/>
                <a:cs typeface="Times New Roman" panose="02020603050405020304" pitchFamily="18" charset="0"/>
              </a:rPr>
              <a:t>Contour Detection.  </a:t>
            </a:r>
            <a:endParaRPr lang="en-IN" sz="2000" dirty="0">
              <a:effectLst/>
              <a:latin typeface="Product Sans" panose="020B0403030502040203" pitchFamily="34" charset="0"/>
              <a:ea typeface="Times New Roman" panose="02020603050405020304" pitchFamily="18" charset="0"/>
              <a:cs typeface="Times New Roman" panose="02020603050405020304" pitchFamily="18" charset="0"/>
            </a:endParaRPr>
          </a:p>
          <a:p>
            <a:endParaRPr lang="en-US" sz="2000" dirty="0">
              <a:latin typeface="Product Sans" panose="020B0403030502040203" pitchFamily="34" charset="0"/>
            </a:endParaRPr>
          </a:p>
        </p:txBody>
      </p:sp>
    </p:spTree>
    <p:extLst>
      <p:ext uri="{BB962C8B-B14F-4D97-AF65-F5344CB8AC3E}">
        <p14:creationId xmlns:p14="http://schemas.microsoft.com/office/powerpoint/2010/main" val="173925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DB8B-B424-E5AD-9FF0-CEF8E5E953C3}"/>
              </a:ext>
            </a:extLst>
          </p:cNvPr>
          <p:cNvSpPr>
            <a:spLocks noGrp="1"/>
          </p:cNvSpPr>
          <p:nvPr>
            <p:ph type="title"/>
          </p:nvPr>
        </p:nvSpPr>
        <p:spPr>
          <a:xfrm>
            <a:off x="838200" y="500062"/>
            <a:ext cx="10515600" cy="1325563"/>
          </a:xfrm>
        </p:spPr>
        <p:txBody>
          <a:bodyPr>
            <a:normAutofit/>
          </a:bodyPr>
          <a:lstStyle/>
          <a:p>
            <a:r>
              <a:rPr lang="en-US" sz="3200" b="1" dirty="0">
                <a:latin typeface="Product Sans" panose="020B0403030502040203" pitchFamily="34" charset="0"/>
              </a:rPr>
              <a:t>Methodology -  Thresholding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440144C-0A36-08A5-D4F0-A21739B2C429}"/>
                  </a:ext>
                </a:extLst>
              </p:cNvPr>
              <p:cNvSpPr>
                <a:spLocks noGrp="1"/>
              </p:cNvSpPr>
              <p:nvPr>
                <p:ph idx="1"/>
              </p:nvPr>
            </p:nvSpPr>
            <p:spPr>
              <a:xfrm>
                <a:off x="838200" y="2006600"/>
                <a:ext cx="6562725" cy="4351338"/>
              </a:xfrm>
            </p:spPr>
            <p:txBody>
              <a:bodyPr>
                <a:normAutofit/>
              </a:bodyPr>
              <a:lstStyle/>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Thresholding is rather a simple but a very effective method to analyse leprosy smear images</a:t>
                </a:r>
              </a:p>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Considering the input image as I, then I(</a:t>
                </a:r>
                <a:r>
                  <a:rPr lang="en-GB" sz="1800" dirty="0" err="1">
                    <a:effectLst/>
                    <a:latin typeface="Product Sans" panose="020B0403030502040203" pitchFamily="34" charset="0"/>
                    <a:ea typeface="Times New Roman" panose="02020603050405020304" pitchFamily="18" charset="0"/>
                    <a:cs typeface="Times New Roman" panose="02020603050405020304" pitchFamily="18" charset="0"/>
                  </a:rPr>
                  <a:t>r,c</a:t>
                </a: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 ) represents the </a:t>
                </a:r>
                <a:r>
                  <a:rPr lang="en-GB" sz="1800" dirty="0" err="1">
                    <a:effectLst/>
                    <a:latin typeface="Product Sans" panose="020B0403030502040203" pitchFamily="34" charset="0"/>
                    <a:ea typeface="Times New Roman" panose="02020603050405020304" pitchFamily="18" charset="0"/>
                    <a:cs typeface="Times New Roman" panose="02020603050405020304" pitchFamily="18" charset="0"/>
                  </a:rPr>
                  <a:t>gray</a:t>
                </a: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 value with column c and row r of I . The output image after global threshold processing is O  is given by </a:t>
                </a:r>
                <a:endParaRPr lang="en-IN" sz="1800" dirty="0">
                  <a:effectLst/>
                  <a:latin typeface="Product Sans" panose="020B0403030502040203" pitchFamily="34" charset="0"/>
                  <a:ea typeface="Times New Roman" panose="02020603050405020304" pitchFamily="18" charset="0"/>
                  <a:cs typeface="Times New Roman" panose="02020603050405020304" pitchFamily="18" charset="0"/>
                </a:endParaRPr>
              </a:p>
              <a:p>
                <a14:m>
                  <m:oMath xmlns:m="http://schemas.openxmlformats.org/officeDocument/2006/math">
                    <m:r>
                      <a:rPr lang="en-GB" sz="1800" i="1" smtClean="0">
                        <a:effectLst/>
                        <a:latin typeface="Cambria Math" panose="02040503050406030204" pitchFamily="18" charset="0"/>
                        <a:ea typeface="Times New Roman" panose="02020603050405020304" pitchFamily="18" charset="0"/>
                        <a:cs typeface="Times New Roman" panose="02020603050405020304" pitchFamily="18" charset="0"/>
                      </a:rPr>
                      <m:t>𝑂</m:t>
                    </m:r>
                    <m:d>
                      <m:dPr>
                        <m:ctrlPr>
                          <a:rPr lang="en-IN"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𝑟</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𝑐</m:t>
                        </m:r>
                      </m:e>
                    </m:d>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m:t>
                    </m:r>
                    <m:d>
                      <m:dPr>
                        <m:begChr m:val="{"/>
                        <m:endChr m:val=""/>
                        <m:ctrlPr>
                          <a:rPr lang="en-IN" sz="1800" i="1">
                            <a:effectLst/>
                            <a:latin typeface="Cambria Math" panose="02040503050406030204" pitchFamily="18" charset="0"/>
                            <a:ea typeface="Times New Roman" panose="02020603050405020304" pitchFamily="18" charset="0"/>
                            <a:cs typeface="Times New Roman" panose="02020603050405020304" pitchFamily="18" charset="0"/>
                          </a:rPr>
                        </m:ctrlPr>
                      </m:dPr>
                      <m:e>
                        <m:eqArr>
                          <m:eqArrPr>
                            <m:ctrlPr>
                              <a:rPr lang="en-IN" sz="1800" i="1">
                                <a:effectLst/>
                                <a:latin typeface="Cambria Math" panose="02040503050406030204" pitchFamily="18" charset="0"/>
                                <a:ea typeface="Times New Roman" panose="02020603050405020304" pitchFamily="18" charset="0"/>
                                <a:cs typeface="Times New Roman" panose="02020603050405020304" pitchFamily="18" charset="0"/>
                              </a:rPr>
                            </m:ctrlPr>
                          </m:eqArrPr>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255  </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𝐼</m:t>
                            </m:r>
                            <m:d>
                              <m:dPr>
                                <m:ctrlPr>
                                  <a:rPr lang="en-IN"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𝑟</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𝑐</m:t>
                                </m:r>
                              </m:e>
                            </m:d>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&gt;</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𝑡h𝑟𝑒𝑠h</m:t>
                            </m:r>
                          </m:e>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0   </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𝐼</m:t>
                            </m:r>
                            <m:d>
                              <m:dPr>
                                <m:ctrlPr>
                                  <a:rPr lang="en-IN" sz="1800" i="1">
                                    <a:effectLst/>
                                    <a:latin typeface="Cambria Math" panose="02040503050406030204" pitchFamily="18" charset="0"/>
                                    <a:ea typeface="Times New Roman" panose="02020603050405020304" pitchFamily="18" charset="0"/>
                                    <a:cs typeface="Times New Roman" panose="02020603050405020304" pitchFamily="18" charset="0"/>
                                  </a:rPr>
                                </m:ctrlPr>
                              </m:dPr>
                              <m:e>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𝑟</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𝑐</m:t>
                                </m:r>
                              </m:e>
                            </m:d>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m:t>
                            </m:r>
                            <m:r>
                              <a:rPr lang="en-GB" sz="1800" i="1">
                                <a:effectLst/>
                                <a:latin typeface="Cambria Math" panose="02040503050406030204" pitchFamily="18" charset="0"/>
                                <a:ea typeface="Times New Roman" panose="02020603050405020304" pitchFamily="18" charset="0"/>
                                <a:cs typeface="Times New Roman" panose="02020603050405020304" pitchFamily="18" charset="0"/>
                              </a:rPr>
                              <m:t>𝑡h𝑟𝑒𝑠h</m:t>
                            </m:r>
                          </m:e>
                        </m:eqArr>
                      </m:e>
                    </m:d>
                  </m:oMath>
                </a14:m>
                <a:endParaRPr lang="en-IN" sz="1800" dirty="0">
                  <a:effectLst/>
                  <a:latin typeface="Product Sans" panose="020B0403030502040203" pitchFamily="34" charset="0"/>
                  <a:ea typeface="Times New Roman" panose="02020603050405020304" pitchFamily="18" charset="0"/>
                  <a:cs typeface="Times New Roman" panose="02020603050405020304" pitchFamily="18" charset="0"/>
                </a:endParaRPr>
              </a:p>
              <a:p>
                <a:pPr algn="just"/>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The algorithm involves two steps</a:t>
                </a:r>
              </a:p>
              <a:p>
                <a:pPr lvl="1" algn="just"/>
                <a:r>
                  <a:rPr lang="en-US" sz="1600" dirty="0">
                    <a:effectLst/>
                    <a:latin typeface="Product Sans" panose="020B0403030502040203" pitchFamily="34" charset="0"/>
                    <a:ea typeface="Calibri" panose="020F0502020204030204" pitchFamily="34" charset="0"/>
                    <a:cs typeface="Times New Roman" panose="02020603050405020304" pitchFamily="18" charset="0"/>
                  </a:rPr>
                  <a:t>The smear images are initially preprocessed by applying standard normalization followed by the threshold computation using Otsu method</a:t>
                </a:r>
              </a:p>
              <a:p>
                <a:pPr lvl="1" algn="just"/>
                <a:r>
                  <a:rPr lang="en-US" sz="1600" dirty="0">
                    <a:effectLst/>
                    <a:latin typeface="Product Sans" panose="020B0403030502040203" pitchFamily="34" charset="0"/>
                    <a:ea typeface="Calibri" panose="020F0502020204030204" pitchFamily="34" charset="0"/>
                    <a:cs typeface="Times New Roman" panose="02020603050405020304" pitchFamily="18" charset="0"/>
                  </a:rPr>
                  <a:t>Connected Component Analysis (CCA) is performed on the binary image to generate a new labelled image and the count of labels can be taken as a measure of bacterial count.  </a:t>
                </a:r>
                <a:endParaRPr lang="en-IN" sz="1600" dirty="0">
                  <a:effectLst/>
                  <a:latin typeface="Product Sans" panose="020B0403030502040203" pitchFamily="34" charset="0"/>
                  <a:ea typeface="Calibri" panose="020F0502020204030204" pitchFamily="34" charset="0"/>
                  <a:cs typeface="Times New Roman" panose="02020603050405020304" pitchFamily="18" charset="0"/>
                </a:endParaRPr>
              </a:p>
              <a:p>
                <a:endParaRPr lang="en-US" sz="2000" dirty="0">
                  <a:latin typeface="Product Sans" panose="020B0403030502040203" pitchFamily="34" charset="0"/>
                </a:endParaRPr>
              </a:p>
            </p:txBody>
          </p:sp>
        </mc:Choice>
        <mc:Fallback xmlns="">
          <p:sp>
            <p:nvSpPr>
              <p:cNvPr id="3" name="Content Placeholder 2">
                <a:extLst>
                  <a:ext uri="{FF2B5EF4-FFF2-40B4-BE49-F238E27FC236}">
                    <a16:creationId xmlns:a16="http://schemas.microsoft.com/office/drawing/2014/main" id="{A440144C-0A36-08A5-D4F0-A21739B2C429}"/>
                  </a:ext>
                </a:extLst>
              </p:cNvPr>
              <p:cNvSpPr>
                <a:spLocks noGrp="1" noRot="1" noChangeAspect="1" noMove="1" noResize="1" noEditPoints="1" noAdjustHandles="1" noChangeArrowheads="1" noChangeShapeType="1" noTextEdit="1"/>
              </p:cNvSpPr>
              <p:nvPr>
                <p:ph idx="1"/>
              </p:nvPr>
            </p:nvSpPr>
            <p:spPr>
              <a:xfrm>
                <a:off x="838200" y="2006600"/>
                <a:ext cx="6562725" cy="4351338"/>
              </a:xfrm>
              <a:blipFill>
                <a:blip r:embed="rId2"/>
                <a:stretch>
                  <a:fillRect l="-774" t="-872" r="-967"/>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ABDF8BF5-ECF8-2A04-EF6E-C321ED1F9CA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156258" y="2764838"/>
            <a:ext cx="3451860" cy="655320"/>
          </a:xfrm>
          <a:prstGeom prst="rect">
            <a:avLst/>
          </a:prstGeom>
          <a:noFill/>
          <a:ln>
            <a:noFill/>
          </a:ln>
        </p:spPr>
      </p:pic>
      <p:sp>
        <p:nvSpPr>
          <p:cNvPr id="8" name="TextBox 7">
            <a:extLst>
              <a:ext uri="{FF2B5EF4-FFF2-40B4-BE49-F238E27FC236}">
                <a16:creationId xmlns:a16="http://schemas.microsoft.com/office/drawing/2014/main" id="{86A8D3E4-EC7F-AEF5-9002-FF085A63E280}"/>
              </a:ext>
            </a:extLst>
          </p:cNvPr>
          <p:cNvSpPr txBox="1"/>
          <p:nvPr/>
        </p:nvSpPr>
        <p:spPr>
          <a:xfrm>
            <a:off x="7581424" y="3407554"/>
            <a:ext cx="3979069" cy="1346010"/>
          </a:xfrm>
          <a:prstGeom prst="rect">
            <a:avLst/>
          </a:prstGeom>
          <a:noFill/>
        </p:spPr>
        <p:txBody>
          <a:bodyPr wrap="square">
            <a:spAutoFit/>
          </a:bodyPr>
          <a:lstStyle/>
          <a:p>
            <a:pPr marL="685800" algn="just">
              <a:lnSpc>
                <a:spcPct val="115000"/>
              </a:lnSpc>
              <a:spcAft>
                <a:spcPts val="1000"/>
              </a:spcAft>
            </a:pPr>
            <a:r>
              <a:rPr lang="en-US" sz="1800" b="1" dirty="0">
                <a:effectLst/>
                <a:latin typeface="Product Sans" panose="020B0403030502040203" pitchFamily="34" charset="0"/>
                <a:ea typeface="Calibri" panose="020F0502020204030204" pitchFamily="34" charset="0"/>
                <a:cs typeface="Times New Roman" panose="02020603050405020304" pitchFamily="18" charset="0"/>
              </a:rPr>
              <a:t>Figure 2: Steps involved the bacterial counting using Global Threshold Segmentation</a:t>
            </a:r>
            <a:endParaRPr lang="en-IN" sz="1600" dirty="0">
              <a:effectLst/>
              <a:latin typeface="Product Sans" panose="020B040303050204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98593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BDB8B-B424-E5AD-9FF0-CEF8E5E953C3}"/>
              </a:ext>
            </a:extLst>
          </p:cNvPr>
          <p:cNvSpPr>
            <a:spLocks noGrp="1"/>
          </p:cNvSpPr>
          <p:nvPr>
            <p:ph type="title"/>
          </p:nvPr>
        </p:nvSpPr>
        <p:spPr>
          <a:xfrm>
            <a:off x="838200" y="0"/>
            <a:ext cx="10515600" cy="1041320"/>
          </a:xfrm>
        </p:spPr>
        <p:txBody>
          <a:bodyPr>
            <a:normAutofit/>
          </a:bodyPr>
          <a:lstStyle/>
          <a:p>
            <a:r>
              <a:rPr lang="en-US" sz="3200" b="1" dirty="0">
                <a:latin typeface="Product Sans" panose="020B0403030502040203" pitchFamily="34" charset="0"/>
              </a:rPr>
              <a:t>Methodology - </a:t>
            </a:r>
            <a:r>
              <a:rPr lang="en-GB" sz="3200" b="1" dirty="0">
                <a:effectLst/>
                <a:latin typeface="Product Sans" panose="020B0403030502040203" pitchFamily="34" charset="0"/>
                <a:ea typeface="Times New Roman" panose="02020603050405020304" pitchFamily="18" charset="0"/>
                <a:cs typeface="Times New Roman" panose="02020603050405020304" pitchFamily="18" charset="0"/>
              </a:rPr>
              <a:t>Contour Detection</a:t>
            </a:r>
            <a:endParaRPr lang="en-US" sz="3200" b="1" dirty="0">
              <a:latin typeface="Product Sans" panose="020B0403030502040203" pitchFamily="34" charset="0"/>
            </a:endParaRPr>
          </a:p>
        </p:txBody>
      </p:sp>
      <p:sp>
        <p:nvSpPr>
          <p:cNvPr id="3" name="Content Placeholder 2">
            <a:extLst>
              <a:ext uri="{FF2B5EF4-FFF2-40B4-BE49-F238E27FC236}">
                <a16:creationId xmlns:a16="http://schemas.microsoft.com/office/drawing/2014/main" id="{A440144C-0A36-08A5-D4F0-A21739B2C429}"/>
              </a:ext>
            </a:extLst>
          </p:cNvPr>
          <p:cNvSpPr>
            <a:spLocks noGrp="1"/>
          </p:cNvSpPr>
          <p:nvPr>
            <p:ph idx="1"/>
          </p:nvPr>
        </p:nvSpPr>
        <p:spPr>
          <a:xfrm>
            <a:off x="838200" y="3071812"/>
            <a:ext cx="11163300" cy="3286125"/>
          </a:xfrm>
        </p:spPr>
        <p:txBody>
          <a:bodyPr>
            <a:normAutofit lnSpcReduction="10000"/>
          </a:bodyPr>
          <a:lstStyle/>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The input image is initially passed through Image sharpening Laplacian filter. This will sharpen the region of interest such as edges and corners, while suppressing areas with slowly varying intensity. The Laplacian filter can be implemented using various kernel sizes, and the size of the kernel will affect the degree of smoothing and noise reduction in the resulting image.</a:t>
            </a:r>
          </a:p>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After filtering a binary edge map is produced. </a:t>
            </a:r>
          </a:p>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During the next stage, the sharpened colour image will be converted to </a:t>
            </a:r>
            <a:r>
              <a:rPr lang="en-GB" sz="1800" dirty="0" err="1">
                <a:effectLst/>
                <a:latin typeface="Product Sans" panose="020B0403030502040203" pitchFamily="34" charset="0"/>
                <a:ea typeface="Times New Roman" panose="02020603050405020304" pitchFamily="18" charset="0"/>
                <a:cs typeface="Times New Roman" panose="02020603050405020304" pitchFamily="18" charset="0"/>
              </a:rPr>
              <a:t>gray</a:t>
            </a: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 scale. </a:t>
            </a:r>
          </a:p>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In order to extract the bacterial region (pink), canny edge filters with methods relevant to the morphology of bacteria was used. </a:t>
            </a:r>
          </a:p>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The Canny algorithm uses a series of steps to detect edges, which are defined as the boundaries between regions of contrasting intensities in an image. </a:t>
            </a:r>
          </a:p>
          <a:p>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These steps included are shown in Figure 3. </a:t>
            </a:r>
            <a:endParaRPr lang="en-IN" sz="1800" dirty="0">
              <a:effectLst/>
              <a:latin typeface="Product Sans" panose="020B0403030502040203" pitchFamily="34" charset="0"/>
              <a:ea typeface="Times New Roman" panose="02020603050405020304" pitchFamily="18" charset="0"/>
              <a:cs typeface="Times New Roman" panose="02020603050405020304" pitchFamily="18" charset="0"/>
            </a:endParaRPr>
          </a:p>
          <a:p>
            <a:endParaRPr lang="en-US" sz="2000" dirty="0">
              <a:latin typeface="Product Sans" panose="020B0403030502040203" pitchFamily="34" charset="0"/>
            </a:endParaRPr>
          </a:p>
        </p:txBody>
      </p:sp>
      <p:pic>
        <p:nvPicPr>
          <p:cNvPr id="5" name="Picture 4">
            <a:extLst>
              <a:ext uri="{FF2B5EF4-FFF2-40B4-BE49-F238E27FC236}">
                <a16:creationId xmlns:a16="http://schemas.microsoft.com/office/drawing/2014/main" id="{57BE9B25-3D01-BDD4-CA54-E93CBED4D7D1}"/>
              </a:ext>
            </a:extLst>
          </p:cNvPr>
          <p:cNvPicPr>
            <a:picLocks noChangeAspect="1"/>
          </p:cNvPicPr>
          <p:nvPr/>
        </p:nvPicPr>
        <p:blipFill>
          <a:blip r:embed="rId2"/>
          <a:stretch>
            <a:fillRect/>
          </a:stretch>
        </p:blipFill>
        <p:spPr>
          <a:xfrm>
            <a:off x="3230245" y="849153"/>
            <a:ext cx="5731510" cy="1535430"/>
          </a:xfrm>
          <a:prstGeom prst="rect">
            <a:avLst/>
          </a:prstGeom>
        </p:spPr>
      </p:pic>
      <p:sp>
        <p:nvSpPr>
          <p:cNvPr id="7" name="TextBox 6">
            <a:extLst>
              <a:ext uri="{FF2B5EF4-FFF2-40B4-BE49-F238E27FC236}">
                <a16:creationId xmlns:a16="http://schemas.microsoft.com/office/drawing/2014/main" id="{3C38BB84-EDD5-F93F-A682-744E371199A2}"/>
              </a:ext>
            </a:extLst>
          </p:cNvPr>
          <p:cNvSpPr txBox="1"/>
          <p:nvPr/>
        </p:nvSpPr>
        <p:spPr>
          <a:xfrm>
            <a:off x="3045619" y="2081866"/>
            <a:ext cx="6100762" cy="646331"/>
          </a:xfrm>
          <a:prstGeom prst="rect">
            <a:avLst/>
          </a:prstGeom>
          <a:noFill/>
        </p:spPr>
        <p:txBody>
          <a:bodyPr wrap="square">
            <a:spAutoFit/>
          </a:bodyPr>
          <a:lstStyle/>
          <a:p>
            <a:pPr algn="ctr"/>
            <a:r>
              <a:rPr lang="en-GB" sz="1800" dirty="0">
                <a:effectLst/>
                <a:latin typeface="Product Sans" panose="020B0403030502040203" pitchFamily="34" charset="0"/>
                <a:ea typeface="Times New Roman" panose="02020603050405020304" pitchFamily="18" charset="0"/>
                <a:cs typeface="Times New Roman" panose="02020603050405020304" pitchFamily="18" charset="0"/>
              </a:rPr>
              <a:t>Figure 3: Steps involved the bacterial counting through contour detection</a:t>
            </a:r>
            <a:endParaRPr lang="en-IN" sz="1600" dirty="0">
              <a:effectLst/>
              <a:latin typeface="Product Sans" panose="020B0403030502040203"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36009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54</TotalTime>
  <Words>1348</Words>
  <Application>Microsoft Macintosh PowerPoint</Application>
  <PresentationFormat>Widescreen</PresentationFormat>
  <Paragraphs>96</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Cambria</vt:lpstr>
      <vt:lpstr>Cambria Math</vt:lpstr>
      <vt:lpstr>Product Sans</vt:lpstr>
      <vt:lpstr>Office Theme</vt:lpstr>
      <vt:lpstr>Leprosy Screening through  Image Processing Methods</vt:lpstr>
      <vt:lpstr>Topics of Content </vt:lpstr>
      <vt:lpstr>Motivation</vt:lpstr>
      <vt:lpstr>Introduction</vt:lpstr>
      <vt:lpstr>Methodology -  Data Set Abstraction</vt:lpstr>
      <vt:lpstr>Methodology -  Data Set Abstraction (Continued)</vt:lpstr>
      <vt:lpstr>Methodology -  Methods Adopted</vt:lpstr>
      <vt:lpstr>Methodology -  Thresholding</vt:lpstr>
      <vt:lpstr>Methodology - Contour Detection</vt:lpstr>
      <vt:lpstr>Results</vt:lpstr>
      <vt:lpstr>Results</vt:lpstr>
      <vt:lpstr>Results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Leprosy Screening through  Image Processing Methods</dc:title>
  <dc:creator>Pratham Agrawal</dc:creator>
  <cp:lastModifiedBy>Pratham Agrawal</cp:lastModifiedBy>
  <cp:revision>2</cp:revision>
  <dcterms:created xsi:type="dcterms:W3CDTF">2023-03-22T18:42:17Z</dcterms:created>
  <dcterms:modified xsi:type="dcterms:W3CDTF">2023-03-23T10:19:54Z</dcterms:modified>
</cp:coreProperties>
</file>

<file path=docProps/thumbnail.jpeg>
</file>